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16" autoAdjust="0"/>
  </p:normalViewPr>
  <p:slideViewPr>
    <p:cSldViewPr snapToGrid="0">
      <p:cViewPr varScale="1">
        <p:scale>
          <a:sx n="47" d="100"/>
          <a:sy n="47" d="100"/>
        </p:scale>
        <p:origin x="1512" y="6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5" tIns="46225" rIns="92475" bIns="46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5" tIns="46225" rIns="92475" bIns="46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5" tIns="46225" rIns="92475" bIns="46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1324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ecauseyourmindmatters.c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b="1" dirty="0"/>
              <a:t>Note to presenters:</a:t>
            </a:r>
            <a:endParaRPr b="1" dirty="0"/>
          </a:p>
          <a:p>
            <a:pPr marL="0" lvl="0" indent="0" algn="l" rtl="0">
              <a:spcBef>
                <a:spcPts val="0"/>
              </a:spcBef>
              <a:spcAft>
                <a:spcPts val="0"/>
              </a:spcAft>
              <a:buNone/>
            </a:pPr>
            <a:r>
              <a:rPr lang="en-US" dirty="0"/>
              <a:t>This presentation is a framework to do with as you see </a:t>
            </a:r>
            <a:r>
              <a:rPr lang="en-US" dirty="0" smtClean="0"/>
              <a:t>fit. This </a:t>
            </a:r>
            <a:r>
              <a:rPr lang="en-US" dirty="0"/>
              <a:t>content of these presentation is seen as a baseline of information that could be helpful when presenting to general audiences about early psychosis and early psychosis intervention.  </a:t>
            </a:r>
            <a:endParaRPr dirty="0"/>
          </a:p>
        </p:txBody>
      </p:sp>
      <p:sp>
        <p:nvSpPr>
          <p:cNvPr id="116" name="Google Shape;116;p1: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b="1" dirty="0"/>
              <a:t>Note to presenter:</a:t>
            </a:r>
            <a:endParaRPr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Use this slide to go over EPI services and how they meet the needs addressed </a:t>
            </a:r>
            <a:r>
              <a:rPr lang="en-US" dirty="0" smtClean="0"/>
              <a:t>above. Early Psychosis Intervention programs are founded on hope and recovery.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Consider: </a:t>
            </a:r>
            <a:endParaRPr dirty="0"/>
          </a:p>
          <a:p>
            <a:pPr marL="457200" lvl="0" indent="-317500" algn="l" rtl="0">
              <a:spcBef>
                <a:spcPts val="0"/>
              </a:spcBef>
              <a:spcAft>
                <a:spcPts val="0"/>
              </a:spcAft>
              <a:buSzPts val="1400"/>
              <a:buChar char="●"/>
            </a:pPr>
            <a:r>
              <a:rPr lang="en-US" dirty="0"/>
              <a:t>h</a:t>
            </a:r>
            <a:r>
              <a:rPr lang="en-US" dirty="0" smtClean="0"/>
              <a:t>ighlighting </a:t>
            </a:r>
            <a:r>
              <a:rPr lang="en-US" dirty="0"/>
              <a:t>ways in which you program addresses this</a:t>
            </a:r>
            <a:endParaRPr dirty="0"/>
          </a:p>
          <a:p>
            <a:pPr marL="457200" lvl="0" indent="-317500" algn="l" rtl="0">
              <a:spcBef>
                <a:spcPts val="0"/>
              </a:spcBef>
              <a:spcAft>
                <a:spcPts val="0"/>
              </a:spcAft>
              <a:buSzPts val="1400"/>
              <a:buChar char="●"/>
            </a:pPr>
            <a:r>
              <a:rPr lang="en-US" dirty="0" smtClean="0"/>
              <a:t>highlighting </a:t>
            </a:r>
            <a:r>
              <a:rPr lang="en-US" dirty="0"/>
              <a:t>your current waitlist </a:t>
            </a:r>
            <a:r>
              <a:rPr lang="en-US" dirty="0" smtClean="0"/>
              <a:t>(e.g., two weeks). </a:t>
            </a:r>
            <a:endParaRPr dirty="0"/>
          </a:p>
          <a:p>
            <a:pPr marL="139700" lvl="0" indent="0" algn="l" rtl="0">
              <a:spcBef>
                <a:spcPts val="0"/>
              </a:spcBef>
              <a:spcAft>
                <a:spcPts val="0"/>
              </a:spcAft>
              <a:buSzPts val="1400"/>
              <a:buNone/>
            </a:pPr>
            <a:endParaRPr lang="en-US" dirty="0" smtClean="0"/>
          </a:p>
          <a:p>
            <a:pPr marL="139700" lvl="0" indent="0" algn="l" rtl="0">
              <a:spcBef>
                <a:spcPts val="0"/>
              </a:spcBef>
              <a:spcAft>
                <a:spcPts val="0"/>
              </a:spcAft>
              <a:buSzPts val="1400"/>
              <a:buNone/>
            </a:pPr>
            <a:r>
              <a:rPr lang="en-US" dirty="0" smtClean="0"/>
              <a:t>EPI </a:t>
            </a:r>
            <a:r>
              <a:rPr lang="en-US" dirty="0"/>
              <a:t>services:</a:t>
            </a:r>
            <a:endParaRPr dirty="0"/>
          </a:p>
          <a:p>
            <a:pPr marL="914400" lvl="1" indent="-317500" algn="l" rtl="0">
              <a:spcBef>
                <a:spcPts val="360"/>
              </a:spcBef>
              <a:spcAft>
                <a:spcPts val="0"/>
              </a:spcAft>
              <a:buSzPts val="1400"/>
              <a:buChar char="○"/>
            </a:pPr>
            <a:r>
              <a:rPr lang="en-US" dirty="0" smtClean="0"/>
              <a:t>may </a:t>
            </a:r>
            <a:r>
              <a:rPr lang="en-US" dirty="0"/>
              <a:t>improve outcomes, especially if duration of untreated illness is </a:t>
            </a:r>
            <a:r>
              <a:rPr lang="en-US" dirty="0" smtClean="0"/>
              <a:t>limited, according to research </a:t>
            </a:r>
            <a:endParaRPr dirty="0"/>
          </a:p>
          <a:p>
            <a:pPr marL="914400" lvl="1" indent="-317500" algn="l" rtl="0">
              <a:spcBef>
                <a:spcPts val="360"/>
              </a:spcBef>
              <a:spcAft>
                <a:spcPts val="0"/>
              </a:spcAft>
              <a:buSzPts val="1400"/>
              <a:buChar char="○"/>
            </a:pPr>
            <a:r>
              <a:rPr lang="en-US" dirty="0"/>
              <a:t>d</a:t>
            </a:r>
            <a:r>
              <a:rPr lang="en-US" dirty="0" smtClean="0"/>
              <a:t>ecrease </a:t>
            </a:r>
            <a:r>
              <a:rPr lang="en-US" dirty="0"/>
              <a:t>or eliminate hospital </a:t>
            </a:r>
            <a:r>
              <a:rPr lang="en-US" dirty="0" smtClean="0"/>
              <a:t>admissions</a:t>
            </a:r>
            <a:endParaRPr dirty="0"/>
          </a:p>
          <a:p>
            <a:pPr marL="914400" lvl="1" indent="-317500" algn="l" rtl="0">
              <a:spcBef>
                <a:spcPts val="360"/>
              </a:spcBef>
              <a:spcAft>
                <a:spcPts val="0"/>
              </a:spcAft>
              <a:buSzPts val="1400"/>
              <a:buChar char="○"/>
            </a:pPr>
            <a:r>
              <a:rPr lang="en-US" dirty="0"/>
              <a:t>h</a:t>
            </a:r>
            <a:r>
              <a:rPr lang="en-US" dirty="0" smtClean="0"/>
              <a:t>elp </a:t>
            </a:r>
            <a:r>
              <a:rPr lang="en-US" dirty="0"/>
              <a:t>youth reclaim their </a:t>
            </a:r>
            <a:r>
              <a:rPr lang="en-US" dirty="0" smtClean="0"/>
              <a:t>lives</a:t>
            </a:r>
            <a:endParaRPr dirty="0"/>
          </a:p>
          <a:p>
            <a:pPr marL="914400" lvl="1" indent="-317500" algn="l" rtl="0">
              <a:spcBef>
                <a:spcPts val="360"/>
              </a:spcBef>
              <a:spcAft>
                <a:spcPts val="0"/>
              </a:spcAft>
              <a:buSzPts val="1400"/>
              <a:buChar char="○"/>
            </a:pPr>
            <a:r>
              <a:rPr lang="en-US" dirty="0"/>
              <a:t>m</a:t>
            </a:r>
            <a:r>
              <a:rPr lang="en-US" dirty="0" smtClean="0"/>
              <a:t>aintain </a:t>
            </a:r>
            <a:r>
              <a:rPr lang="en-US" dirty="0"/>
              <a:t>healthy lifestyle </a:t>
            </a:r>
            <a:r>
              <a:rPr lang="en-US" dirty="0" smtClean="0"/>
              <a:t>with</a:t>
            </a:r>
            <a:r>
              <a:rPr lang="en-US" baseline="0" dirty="0" smtClean="0"/>
              <a:t> or without </a:t>
            </a:r>
            <a:r>
              <a:rPr lang="en-US" dirty="0" smtClean="0"/>
              <a:t>chronic illness</a:t>
            </a:r>
            <a:endParaRPr dirty="0"/>
          </a:p>
          <a:p>
            <a:pPr marL="914400" lvl="1" indent="-317500" algn="l" rtl="0">
              <a:spcBef>
                <a:spcPts val="360"/>
              </a:spcBef>
              <a:spcAft>
                <a:spcPts val="0"/>
              </a:spcAft>
              <a:buSzPts val="1400"/>
              <a:buChar char="○"/>
            </a:pPr>
            <a:r>
              <a:rPr lang="en-US" dirty="0"/>
              <a:t>s</a:t>
            </a:r>
            <a:r>
              <a:rPr lang="en-US" dirty="0" smtClean="0"/>
              <a:t>upport </a:t>
            </a:r>
            <a:r>
              <a:rPr lang="en-US" dirty="0"/>
              <a:t>families and </a:t>
            </a:r>
            <a:r>
              <a:rPr lang="en-US" dirty="0" smtClean="0"/>
              <a:t>caregivers</a:t>
            </a:r>
            <a:endParaRPr dirty="0"/>
          </a:p>
          <a:p>
            <a:pPr marL="914400" lvl="1" indent="-317500" algn="l" rtl="0">
              <a:spcBef>
                <a:spcPts val="360"/>
              </a:spcBef>
              <a:spcAft>
                <a:spcPts val="0"/>
              </a:spcAft>
              <a:buSzPts val="1400"/>
              <a:buChar char="○"/>
            </a:pPr>
            <a:r>
              <a:rPr lang="en-US" dirty="0"/>
              <a:t>e</a:t>
            </a:r>
            <a:r>
              <a:rPr lang="en-US" dirty="0" smtClean="0"/>
              <a:t>liminate </a:t>
            </a:r>
            <a:r>
              <a:rPr lang="en-US" dirty="0"/>
              <a:t>need for long-term mental health </a:t>
            </a:r>
            <a:r>
              <a:rPr lang="en-US" dirty="0" smtClean="0"/>
              <a:t>services/psychiatry</a:t>
            </a:r>
            <a:endParaRPr dirty="0"/>
          </a:p>
          <a:p>
            <a:pPr marL="914400" lvl="1" indent="-317500" algn="l" rtl="0">
              <a:spcBef>
                <a:spcPts val="360"/>
              </a:spcBef>
              <a:spcAft>
                <a:spcPts val="0"/>
              </a:spcAft>
              <a:buSzPts val="1400"/>
              <a:buChar char="○"/>
            </a:pPr>
            <a:r>
              <a:rPr lang="en-US" dirty="0"/>
              <a:t>k</a:t>
            </a:r>
            <a:r>
              <a:rPr lang="en-US" dirty="0" smtClean="0"/>
              <a:t>eep </a:t>
            </a:r>
            <a:r>
              <a:rPr lang="en-US" dirty="0"/>
              <a:t>youth in their communities.</a:t>
            </a:r>
            <a:endParaRPr dirty="0"/>
          </a:p>
          <a:p>
            <a:pPr marL="139700" lvl="0" indent="0" algn="l" rtl="0">
              <a:spcBef>
                <a:spcPts val="0"/>
              </a:spcBef>
              <a:spcAft>
                <a:spcPts val="0"/>
              </a:spcAft>
              <a:buSzPts val="1400"/>
              <a:buNone/>
            </a:pPr>
            <a:endParaRPr lang="en-US" dirty="0" smtClean="0"/>
          </a:p>
          <a:p>
            <a:pPr marL="139700" lvl="0" indent="0" algn="l" rtl="0">
              <a:spcBef>
                <a:spcPts val="0"/>
              </a:spcBef>
              <a:spcAft>
                <a:spcPts val="0"/>
              </a:spcAft>
              <a:buSzPts val="1400"/>
              <a:buNone/>
            </a:pPr>
            <a:r>
              <a:rPr lang="en-US" dirty="0" smtClean="0"/>
              <a:t>Pick </a:t>
            </a:r>
            <a:r>
              <a:rPr lang="en-US" dirty="0"/>
              <a:t>and choose slides depending on target, and provide more </a:t>
            </a:r>
            <a:r>
              <a:rPr lang="en-US" dirty="0" smtClean="0"/>
              <a:t>program-specific </a:t>
            </a:r>
            <a:r>
              <a:rPr lang="en-US" dirty="0"/>
              <a:t>demographics and access to care (new slide) on how to refer to each of the </a:t>
            </a:r>
            <a:r>
              <a:rPr lang="en-US" dirty="0" smtClean="0"/>
              <a:t>programs.</a:t>
            </a:r>
            <a:endParaRPr dirty="0"/>
          </a:p>
          <a:p>
            <a:pPr marL="0" lvl="0" indent="0" algn="l" rtl="0">
              <a:spcBef>
                <a:spcPts val="0"/>
              </a:spcBef>
              <a:spcAft>
                <a:spcPts val="0"/>
              </a:spcAft>
              <a:buNone/>
            </a:pPr>
            <a:endParaRPr dirty="0"/>
          </a:p>
        </p:txBody>
      </p:sp>
      <p:sp>
        <p:nvSpPr>
          <p:cNvPr id="186" name="Google Shape;186;p1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3ab038603_0_3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3ab038603_0_34:notes"/>
          <p:cNvSpPr txBox="1">
            <a:spLocks noGrp="1"/>
          </p:cNvSpPr>
          <p:nvPr>
            <p:ph type="body" idx="1"/>
          </p:nvPr>
        </p:nvSpPr>
        <p:spPr>
          <a:xfrm>
            <a:off x="695008" y="4387136"/>
            <a:ext cx="55602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r>
              <a:rPr lang="en-US" b="1" dirty="0"/>
              <a:t>Note to presenter:</a:t>
            </a:r>
            <a:endParaRPr b="1" dirty="0"/>
          </a:p>
          <a:p>
            <a:pPr marL="0" lvl="0" indent="0" algn="l" rtl="0">
              <a:spcBef>
                <a:spcPts val="360"/>
              </a:spcBef>
              <a:spcAft>
                <a:spcPts val="0"/>
              </a:spcAft>
              <a:buNone/>
            </a:pPr>
            <a:r>
              <a:rPr lang="en-US" dirty="0"/>
              <a:t>Include information about how to refer to your program (i.e</a:t>
            </a:r>
            <a:r>
              <a:rPr lang="en-US" dirty="0" smtClean="0"/>
              <a:t>., </a:t>
            </a:r>
            <a:r>
              <a:rPr lang="en-US" dirty="0"/>
              <a:t>contact information, waitlist, </a:t>
            </a:r>
            <a:r>
              <a:rPr lang="en-US" dirty="0" smtClean="0"/>
              <a:t>process). </a:t>
            </a:r>
            <a:endParaRPr dirty="0"/>
          </a:p>
        </p:txBody>
      </p:sp>
      <p:sp>
        <p:nvSpPr>
          <p:cNvPr id="193" name="Google Shape;193;g63ab038603_0_34:notes"/>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4: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r>
              <a:rPr lang="en-US" b="1" dirty="0"/>
              <a:t>Note to </a:t>
            </a:r>
            <a:r>
              <a:rPr lang="en-US" b="1" dirty="0" smtClean="0"/>
              <a:t>presenter</a:t>
            </a:r>
            <a:r>
              <a:rPr lang="en-US" b="1" dirty="0"/>
              <a:t>:</a:t>
            </a:r>
            <a:endParaRPr b="1" dirty="0"/>
          </a:p>
          <a:p>
            <a:pPr marL="0" lvl="0" indent="0" algn="l" rtl="0">
              <a:spcBef>
                <a:spcPts val="360"/>
              </a:spcBef>
              <a:spcAft>
                <a:spcPts val="0"/>
              </a:spcAft>
              <a:buNone/>
            </a:pPr>
            <a:r>
              <a:rPr lang="en-US" dirty="0"/>
              <a:t>Consider using this slide (or add another slide) to summarize your key takeaways from the talk on the right hand </a:t>
            </a:r>
            <a:r>
              <a:rPr lang="en-US" dirty="0" smtClean="0"/>
              <a:t>side.</a:t>
            </a:r>
            <a:endParaRPr dirty="0"/>
          </a:p>
        </p:txBody>
      </p:sp>
      <p:sp>
        <p:nvSpPr>
          <p:cNvPr id="199" name="Google Shape;199;p5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f6184370b_0_1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f6184370b_0_14:notes"/>
          <p:cNvSpPr txBox="1">
            <a:spLocks noGrp="1"/>
          </p:cNvSpPr>
          <p:nvPr>
            <p:ph type="body" idx="1"/>
          </p:nvPr>
        </p:nvSpPr>
        <p:spPr>
          <a:xfrm>
            <a:off x="695008" y="4387136"/>
            <a:ext cx="55602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05" name="Google Shape;205;g5f6184370b_0_14:notes"/>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3ab038603_0_1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3ab038603_0_16:notes"/>
          <p:cNvSpPr txBox="1">
            <a:spLocks noGrp="1"/>
          </p:cNvSpPr>
          <p:nvPr>
            <p:ph type="body" idx="1"/>
          </p:nvPr>
        </p:nvSpPr>
        <p:spPr>
          <a:xfrm>
            <a:off x="695008" y="4387136"/>
            <a:ext cx="55602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12" name="Google Shape;212;g63ab038603_0_16:notes"/>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2: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600"/>
              </a:spcBef>
              <a:spcAft>
                <a:spcPts val="0"/>
              </a:spcAft>
              <a:buNone/>
            </a:pPr>
            <a:r>
              <a:rPr lang="en-US" b="1" dirty="0"/>
              <a:t>Note to presenters: </a:t>
            </a:r>
            <a:endParaRPr b="1" dirty="0"/>
          </a:p>
          <a:p>
            <a:pPr marL="0" lvl="0" indent="0" algn="l" rtl="0">
              <a:spcBef>
                <a:spcPts val="600"/>
              </a:spcBef>
              <a:spcAft>
                <a:spcPts val="0"/>
              </a:spcAft>
              <a:buNone/>
            </a:pPr>
            <a:r>
              <a:rPr lang="en-US" dirty="0"/>
              <a:t>Add any additional slides/discussion </a:t>
            </a:r>
            <a:r>
              <a:rPr lang="en-US" dirty="0" smtClean="0"/>
              <a:t>topics.</a:t>
            </a:r>
            <a:endParaRPr dirty="0"/>
          </a:p>
          <a:p>
            <a:pPr marL="0" lvl="0" indent="0" algn="l" rtl="0">
              <a:spcBef>
                <a:spcPts val="600"/>
              </a:spcBef>
              <a:spcAft>
                <a:spcPts val="0"/>
              </a:spcAft>
              <a:buNone/>
            </a:pPr>
            <a:endParaRPr dirty="0"/>
          </a:p>
        </p:txBody>
      </p:sp>
      <p:sp>
        <p:nvSpPr>
          <p:cNvPr id="124" name="Google Shape;124;p2: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7: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b="1" dirty="0"/>
              <a:t>Note to presenters:</a:t>
            </a:r>
            <a:endParaRPr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Click </a:t>
            </a:r>
            <a:r>
              <a:rPr lang="en-US" sz="1200" u="sng" dirty="0" smtClean="0">
                <a:solidFill>
                  <a:schemeClr val="hlink"/>
                </a:solidFill>
                <a:hlinkClick r:id="rId3"/>
              </a:rPr>
              <a:t>www.becauseyourmindmatters.ca</a:t>
            </a:r>
            <a:r>
              <a:rPr lang="en-US" sz="1200" u="none" baseline="0" dirty="0" smtClean="0">
                <a:solidFill>
                  <a:schemeClr val="dk1"/>
                </a:solidFill>
              </a:rPr>
              <a:t> (or click link on slide) </a:t>
            </a:r>
            <a:r>
              <a:rPr lang="en-US" dirty="0" smtClean="0"/>
              <a:t>to </a:t>
            </a:r>
            <a:r>
              <a:rPr lang="en-US" dirty="0"/>
              <a:t>link to video (</a:t>
            </a:r>
            <a:r>
              <a:rPr lang="en-US" dirty="0" smtClean="0"/>
              <a:t>approx. two </a:t>
            </a:r>
            <a:r>
              <a:rPr lang="en-US" dirty="0"/>
              <a:t>minutes long</a:t>
            </a:r>
            <a:r>
              <a:rPr lang="en-US" dirty="0" smtClean="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p8: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lnSpc>
                <a:spcPct val="80000"/>
              </a:lnSpc>
              <a:spcBef>
                <a:spcPts val="0"/>
              </a:spcBef>
              <a:spcAft>
                <a:spcPts val="0"/>
              </a:spcAft>
              <a:buNone/>
            </a:pPr>
            <a:r>
              <a:rPr lang="en-US" sz="1100" b="1" dirty="0"/>
              <a:t>Notes to presenter:</a:t>
            </a:r>
            <a:endParaRPr sz="1100" b="1" dirty="0"/>
          </a:p>
          <a:p>
            <a:pPr marL="0" lvl="0" indent="0" algn="l" rtl="0">
              <a:lnSpc>
                <a:spcPct val="80000"/>
              </a:lnSpc>
              <a:spcBef>
                <a:spcPts val="0"/>
              </a:spcBef>
              <a:spcAft>
                <a:spcPts val="0"/>
              </a:spcAft>
              <a:buNone/>
            </a:pPr>
            <a:r>
              <a:rPr lang="en-US" sz="1100" dirty="0"/>
              <a:t>Used slide to explain how these symptoms are experienced </a:t>
            </a:r>
            <a:endParaRPr sz="1100" dirty="0"/>
          </a:p>
          <a:p>
            <a:pPr marL="0" lvl="0" indent="0" algn="l" rtl="0">
              <a:lnSpc>
                <a:spcPct val="80000"/>
              </a:lnSpc>
              <a:spcBef>
                <a:spcPts val="0"/>
              </a:spcBef>
              <a:spcAft>
                <a:spcPts val="0"/>
              </a:spcAft>
              <a:buNone/>
            </a:pPr>
            <a:endParaRPr sz="1100" dirty="0"/>
          </a:p>
          <a:p>
            <a:pPr marL="0" lvl="0" indent="0" algn="l" rtl="0">
              <a:lnSpc>
                <a:spcPct val="80000"/>
              </a:lnSpc>
              <a:spcBef>
                <a:spcPts val="0"/>
              </a:spcBef>
              <a:spcAft>
                <a:spcPts val="0"/>
              </a:spcAft>
              <a:buNone/>
            </a:pPr>
            <a:r>
              <a:rPr lang="en-US" sz="1100" dirty="0"/>
              <a:t>Some points to consider discussing:</a:t>
            </a:r>
            <a:endParaRPr sz="1100" dirty="0"/>
          </a:p>
          <a:p>
            <a:pPr marL="457200" lvl="0" indent="-304800" algn="l" rtl="0">
              <a:lnSpc>
                <a:spcPct val="80000"/>
              </a:lnSpc>
              <a:spcBef>
                <a:spcPts val="0"/>
              </a:spcBef>
              <a:spcAft>
                <a:spcPts val="0"/>
              </a:spcAft>
              <a:buSzPts val="1200"/>
              <a:buFont typeface="Calibri"/>
              <a:buChar char="●"/>
            </a:pPr>
            <a:r>
              <a:rPr lang="en-US" dirty="0"/>
              <a:t>Highlight </a:t>
            </a:r>
            <a:r>
              <a:rPr lang="en-US" dirty="0" smtClean="0"/>
              <a:t>the differences </a:t>
            </a:r>
            <a:r>
              <a:rPr lang="en-US" dirty="0"/>
              <a:t>between positive and negative symptoms as people often associate psychosis solely with positive </a:t>
            </a:r>
            <a:r>
              <a:rPr lang="en-US" dirty="0" smtClean="0"/>
              <a:t>symptoms. </a:t>
            </a:r>
            <a:endParaRPr dirty="0"/>
          </a:p>
          <a:p>
            <a:pPr marL="914400" lvl="1" indent="-317500" algn="l" rtl="0">
              <a:lnSpc>
                <a:spcPct val="80000"/>
              </a:lnSpc>
              <a:spcBef>
                <a:spcPts val="0"/>
              </a:spcBef>
              <a:spcAft>
                <a:spcPts val="0"/>
              </a:spcAft>
              <a:buSzPts val="1400"/>
              <a:buChar char="○"/>
            </a:pPr>
            <a:r>
              <a:rPr lang="en-US" b="1" dirty="0" smtClean="0"/>
              <a:t>Positive</a:t>
            </a:r>
            <a:r>
              <a:rPr lang="en-US" b="0" dirty="0" smtClean="0"/>
              <a:t>:</a:t>
            </a:r>
            <a:r>
              <a:rPr lang="en-US" b="0" baseline="0" dirty="0" smtClean="0"/>
              <a:t> </a:t>
            </a:r>
            <a:r>
              <a:rPr lang="en-US" dirty="0" smtClean="0"/>
              <a:t>What </a:t>
            </a:r>
            <a:r>
              <a:rPr lang="en-US" dirty="0"/>
              <a:t>is easily seen </a:t>
            </a:r>
            <a:r>
              <a:rPr lang="en-US" dirty="0" smtClean="0"/>
              <a:t>(e.g., </a:t>
            </a:r>
            <a:r>
              <a:rPr lang="en-US" dirty="0"/>
              <a:t>AH, Delusions, disorganized </a:t>
            </a:r>
            <a:r>
              <a:rPr lang="en-US" dirty="0" err="1" smtClean="0"/>
              <a:t>behaviour</a:t>
            </a:r>
            <a:r>
              <a:rPr lang="en-US" dirty="0" smtClean="0"/>
              <a:t>)</a:t>
            </a:r>
            <a:endParaRPr dirty="0"/>
          </a:p>
          <a:p>
            <a:pPr marL="914400" lvl="1" indent="-317500" algn="l" rtl="0">
              <a:lnSpc>
                <a:spcPct val="80000"/>
              </a:lnSpc>
              <a:spcBef>
                <a:spcPts val="0"/>
              </a:spcBef>
              <a:spcAft>
                <a:spcPts val="0"/>
              </a:spcAft>
              <a:buSzPts val="1400"/>
              <a:buChar char="○"/>
            </a:pPr>
            <a:r>
              <a:rPr lang="en-US" b="1" dirty="0" smtClean="0"/>
              <a:t>Negative</a:t>
            </a:r>
            <a:r>
              <a:rPr lang="en-US" b="0" dirty="0" smtClean="0"/>
              <a:t>:</a:t>
            </a:r>
            <a:r>
              <a:rPr lang="en-US" b="0" baseline="0" dirty="0" smtClean="0"/>
              <a:t> </a:t>
            </a:r>
            <a:r>
              <a:rPr lang="en-US" dirty="0" smtClean="0"/>
              <a:t>Decrease</a:t>
            </a:r>
            <a:r>
              <a:rPr lang="en-US" baseline="0" dirty="0" smtClean="0"/>
              <a:t> in</a:t>
            </a:r>
            <a:r>
              <a:rPr lang="en-US" dirty="0" smtClean="0"/>
              <a:t> </a:t>
            </a:r>
            <a:r>
              <a:rPr lang="en-US" dirty="0"/>
              <a:t>interest, motivation, enjoyment, </a:t>
            </a:r>
            <a:r>
              <a:rPr lang="en-US" dirty="0" smtClean="0"/>
              <a:t>paucity </a:t>
            </a:r>
            <a:r>
              <a:rPr lang="en-US" dirty="0"/>
              <a:t>of thought, can be easily chalked up to adolescence</a:t>
            </a:r>
            <a:endParaRPr dirty="0"/>
          </a:p>
          <a:p>
            <a:pPr marL="1371600" lvl="2" indent="-317500" algn="l" rtl="0">
              <a:lnSpc>
                <a:spcPct val="80000"/>
              </a:lnSpc>
              <a:spcBef>
                <a:spcPts val="0"/>
              </a:spcBef>
              <a:spcAft>
                <a:spcPts val="0"/>
              </a:spcAft>
              <a:buSzPts val="1400"/>
              <a:buChar char="■"/>
            </a:pPr>
            <a:r>
              <a:rPr lang="en-US" dirty="0"/>
              <a:t>Has a big impact on functional recovery</a:t>
            </a:r>
            <a:endParaRPr dirty="0"/>
          </a:p>
          <a:p>
            <a:pPr marL="914400" lvl="1" indent="-317500" algn="l" rtl="0">
              <a:lnSpc>
                <a:spcPct val="80000"/>
              </a:lnSpc>
              <a:spcBef>
                <a:spcPts val="0"/>
              </a:spcBef>
              <a:spcAft>
                <a:spcPts val="0"/>
              </a:spcAft>
              <a:buSzPts val="1400"/>
              <a:buChar char="○"/>
            </a:pPr>
            <a:r>
              <a:rPr lang="en-US" b="1" dirty="0"/>
              <a:t>Cognitive</a:t>
            </a:r>
            <a:r>
              <a:rPr lang="en-US" dirty="0"/>
              <a:t>: Working memory, </a:t>
            </a:r>
            <a:r>
              <a:rPr lang="en-US" dirty="0" smtClean="0"/>
              <a:t>verbal </a:t>
            </a:r>
            <a:r>
              <a:rPr lang="en-US" dirty="0"/>
              <a:t>fluency, </a:t>
            </a:r>
            <a:r>
              <a:rPr lang="en-US" dirty="0" smtClean="0"/>
              <a:t>processing </a:t>
            </a:r>
            <a:r>
              <a:rPr lang="en-US" dirty="0"/>
              <a:t>speed</a:t>
            </a:r>
            <a:endParaRPr dirty="0"/>
          </a:p>
          <a:p>
            <a:pPr marL="457200" lvl="0" indent="-304800" algn="l" rtl="0">
              <a:lnSpc>
                <a:spcPct val="80000"/>
              </a:lnSpc>
              <a:spcBef>
                <a:spcPts val="0"/>
              </a:spcBef>
              <a:spcAft>
                <a:spcPts val="0"/>
              </a:spcAft>
              <a:buSzPts val="1200"/>
              <a:buFont typeface="Calibri"/>
              <a:buChar char="●"/>
            </a:pPr>
            <a:r>
              <a:rPr lang="en-US" dirty="0"/>
              <a:t>Psychosis is the symptom, not a diagnosis </a:t>
            </a:r>
            <a:r>
              <a:rPr lang="en-US" dirty="0" smtClean="0"/>
              <a:t>(e.g</a:t>
            </a:r>
            <a:r>
              <a:rPr lang="en-US" dirty="0"/>
              <a:t>., cough </a:t>
            </a:r>
            <a:r>
              <a:rPr lang="en-US" dirty="0" smtClean="0"/>
              <a:t>[symptom</a:t>
            </a:r>
            <a:r>
              <a:rPr lang="en-US" dirty="0"/>
              <a:t>]</a:t>
            </a:r>
            <a:r>
              <a:rPr lang="en-US" dirty="0" smtClean="0"/>
              <a:t>, </a:t>
            </a:r>
            <a:r>
              <a:rPr lang="en-US" dirty="0"/>
              <a:t>pneumonia </a:t>
            </a:r>
            <a:r>
              <a:rPr lang="en-US" dirty="0" smtClean="0"/>
              <a:t>[diagnosis]).</a:t>
            </a:r>
            <a:endParaRPr dirty="0"/>
          </a:p>
          <a:p>
            <a:pPr marL="457200" lvl="0" indent="-304800" algn="l" rtl="0">
              <a:lnSpc>
                <a:spcPct val="80000"/>
              </a:lnSpc>
              <a:spcBef>
                <a:spcPts val="0"/>
              </a:spcBef>
              <a:spcAft>
                <a:spcPts val="0"/>
              </a:spcAft>
              <a:buSzPts val="1200"/>
              <a:buFont typeface="Calibri"/>
              <a:buChar char="●"/>
            </a:pPr>
            <a:r>
              <a:rPr lang="en-US" dirty="0"/>
              <a:t>Psychosis is the umbrella </a:t>
            </a:r>
            <a:r>
              <a:rPr lang="en-US" dirty="0" smtClean="0"/>
              <a:t>term: for example, </a:t>
            </a:r>
            <a:r>
              <a:rPr lang="en-US" dirty="0"/>
              <a:t>schizophrenia is one (of many) possible diagnoses.  </a:t>
            </a:r>
            <a:endParaRPr lang="en-US" dirty="0" smtClean="0"/>
          </a:p>
          <a:p>
            <a:pPr marL="457200" lvl="0" indent="-304800" algn="l" rtl="0">
              <a:lnSpc>
                <a:spcPct val="80000"/>
              </a:lnSpc>
              <a:spcBef>
                <a:spcPts val="0"/>
              </a:spcBef>
              <a:spcAft>
                <a:spcPts val="0"/>
              </a:spcAft>
              <a:buSzPts val="1200"/>
              <a:buFont typeface="Calibri"/>
              <a:buChar char="●"/>
            </a:pPr>
            <a:r>
              <a:rPr lang="en-US" dirty="0" smtClean="0"/>
              <a:t>Other </a:t>
            </a:r>
            <a:r>
              <a:rPr lang="en-US" dirty="0"/>
              <a:t>possible </a:t>
            </a:r>
            <a:r>
              <a:rPr lang="en-US" dirty="0" smtClean="0"/>
              <a:t>diagnoses include: </a:t>
            </a:r>
            <a:endParaRPr dirty="0"/>
          </a:p>
          <a:p>
            <a:pPr marL="914400" lvl="1" indent="-317500" algn="l" rtl="0">
              <a:lnSpc>
                <a:spcPct val="80000"/>
              </a:lnSpc>
              <a:spcBef>
                <a:spcPts val="117"/>
              </a:spcBef>
              <a:spcAft>
                <a:spcPts val="0"/>
              </a:spcAft>
              <a:buSzPts val="1400"/>
              <a:buChar char="○"/>
            </a:pPr>
            <a:r>
              <a:rPr lang="en-US" dirty="0"/>
              <a:t>o</a:t>
            </a:r>
            <a:r>
              <a:rPr lang="en-US" dirty="0" smtClean="0"/>
              <a:t>rganic </a:t>
            </a:r>
            <a:r>
              <a:rPr lang="en-US" dirty="0"/>
              <a:t>p</a:t>
            </a:r>
            <a:r>
              <a:rPr lang="en-US" dirty="0" smtClean="0"/>
              <a:t>sychosis </a:t>
            </a:r>
            <a:endParaRPr dirty="0"/>
          </a:p>
          <a:p>
            <a:pPr marL="914400" lvl="1" indent="-317500" algn="l" rtl="0">
              <a:lnSpc>
                <a:spcPct val="80000"/>
              </a:lnSpc>
              <a:spcBef>
                <a:spcPts val="117"/>
              </a:spcBef>
              <a:spcAft>
                <a:spcPts val="0"/>
              </a:spcAft>
              <a:buSzPts val="1400"/>
              <a:buChar char="○"/>
            </a:pPr>
            <a:r>
              <a:rPr lang="en-US" dirty="0" smtClean="0"/>
              <a:t>drug-induced </a:t>
            </a:r>
            <a:r>
              <a:rPr lang="en-US" dirty="0"/>
              <a:t>p</a:t>
            </a:r>
            <a:r>
              <a:rPr lang="en-US" dirty="0" smtClean="0"/>
              <a:t>sychosis</a:t>
            </a:r>
            <a:endParaRPr dirty="0"/>
          </a:p>
          <a:p>
            <a:pPr marL="914400" lvl="1" indent="-317500" algn="l" rtl="0">
              <a:lnSpc>
                <a:spcPct val="80000"/>
              </a:lnSpc>
              <a:spcBef>
                <a:spcPts val="117"/>
              </a:spcBef>
              <a:spcAft>
                <a:spcPts val="0"/>
              </a:spcAft>
              <a:buSzPts val="1400"/>
              <a:buChar char="○"/>
            </a:pPr>
            <a:r>
              <a:rPr lang="en-US" dirty="0"/>
              <a:t>b</a:t>
            </a:r>
            <a:r>
              <a:rPr lang="en-US" dirty="0" smtClean="0"/>
              <a:t>rief </a:t>
            </a:r>
            <a:r>
              <a:rPr lang="en-US" dirty="0"/>
              <a:t>p</a:t>
            </a:r>
            <a:r>
              <a:rPr lang="en-US" dirty="0" smtClean="0"/>
              <a:t>sychosis</a:t>
            </a:r>
            <a:endParaRPr dirty="0"/>
          </a:p>
          <a:p>
            <a:pPr marL="914400" lvl="1" indent="-317500" algn="l" rtl="0">
              <a:lnSpc>
                <a:spcPct val="80000"/>
              </a:lnSpc>
              <a:spcBef>
                <a:spcPts val="117"/>
              </a:spcBef>
              <a:spcAft>
                <a:spcPts val="0"/>
              </a:spcAft>
              <a:buSzPts val="1400"/>
              <a:buChar char="○"/>
            </a:pPr>
            <a:r>
              <a:rPr lang="en-US" dirty="0"/>
              <a:t>d</a:t>
            </a:r>
            <a:r>
              <a:rPr lang="en-US" dirty="0" smtClean="0"/>
              <a:t>elusional </a:t>
            </a:r>
            <a:r>
              <a:rPr lang="en-US" dirty="0"/>
              <a:t>d</a:t>
            </a:r>
            <a:r>
              <a:rPr lang="en-US" dirty="0" smtClean="0"/>
              <a:t>isorder</a:t>
            </a:r>
            <a:endParaRPr dirty="0"/>
          </a:p>
          <a:p>
            <a:pPr marL="914400" lvl="1" indent="-317500" algn="l" rtl="0">
              <a:lnSpc>
                <a:spcPct val="80000"/>
              </a:lnSpc>
              <a:spcBef>
                <a:spcPts val="117"/>
              </a:spcBef>
              <a:spcAft>
                <a:spcPts val="0"/>
              </a:spcAft>
              <a:buSzPts val="1400"/>
              <a:buChar char="○"/>
            </a:pPr>
            <a:r>
              <a:rPr lang="en-US" dirty="0"/>
              <a:t>m</a:t>
            </a:r>
            <a:r>
              <a:rPr lang="en-US" dirty="0" smtClean="0"/>
              <a:t>ajor </a:t>
            </a:r>
            <a:r>
              <a:rPr lang="en-US" dirty="0"/>
              <a:t>d</a:t>
            </a:r>
            <a:r>
              <a:rPr lang="en-US" dirty="0" smtClean="0"/>
              <a:t>epression </a:t>
            </a:r>
            <a:r>
              <a:rPr lang="en-US" dirty="0"/>
              <a:t>with </a:t>
            </a:r>
            <a:r>
              <a:rPr lang="en-US" dirty="0" smtClean="0"/>
              <a:t>psychosis</a:t>
            </a:r>
            <a:endParaRPr dirty="0"/>
          </a:p>
          <a:p>
            <a:pPr marL="914400" lvl="1" indent="-317500" algn="l" rtl="0">
              <a:lnSpc>
                <a:spcPct val="80000"/>
              </a:lnSpc>
              <a:spcBef>
                <a:spcPts val="117"/>
              </a:spcBef>
              <a:spcAft>
                <a:spcPts val="0"/>
              </a:spcAft>
              <a:buSzPts val="1400"/>
              <a:buChar char="○"/>
            </a:pPr>
            <a:r>
              <a:rPr lang="en-US" dirty="0"/>
              <a:t>b</a:t>
            </a:r>
            <a:r>
              <a:rPr lang="en-US" dirty="0" smtClean="0"/>
              <a:t>ipolar </a:t>
            </a:r>
            <a:r>
              <a:rPr lang="en-US" dirty="0"/>
              <a:t>d</a:t>
            </a:r>
            <a:r>
              <a:rPr lang="en-US" dirty="0" smtClean="0"/>
              <a:t>isorder</a:t>
            </a:r>
            <a:endParaRPr dirty="0"/>
          </a:p>
          <a:p>
            <a:pPr marL="914400" lvl="1" indent="-317500" algn="l" rtl="0">
              <a:lnSpc>
                <a:spcPct val="80000"/>
              </a:lnSpc>
              <a:spcBef>
                <a:spcPts val="117"/>
              </a:spcBef>
              <a:spcAft>
                <a:spcPts val="0"/>
              </a:spcAft>
              <a:buSzPts val="1400"/>
              <a:buChar char="○"/>
            </a:pPr>
            <a:r>
              <a:rPr lang="en-US" dirty="0"/>
              <a:t>s</a:t>
            </a:r>
            <a:r>
              <a:rPr lang="en-US" dirty="0" smtClean="0"/>
              <a:t>chizophreniform </a:t>
            </a:r>
            <a:r>
              <a:rPr lang="en-US" dirty="0"/>
              <a:t>d</a:t>
            </a:r>
            <a:r>
              <a:rPr lang="en-US" dirty="0" smtClean="0"/>
              <a:t>isorder </a:t>
            </a:r>
            <a:endParaRPr dirty="0"/>
          </a:p>
          <a:p>
            <a:pPr marL="914400" lvl="1" indent="-317500" algn="l" rtl="0">
              <a:lnSpc>
                <a:spcPct val="80000"/>
              </a:lnSpc>
              <a:spcBef>
                <a:spcPts val="117"/>
              </a:spcBef>
              <a:spcAft>
                <a:spcPts val="0"/>
              </a:spcAft>
              <a:buSzPts val="1400"/>
              <a:buChar char="○"/>
            </a:pPr>
            <a:r>
              <a:rPr lang="en-US" dirty="0"/>
              <a:t>s</a:t>
            </a:r>
            <a:r>
              <a:rPr lang="en-US" dirty="0" smtClean="0"/>
              <a:t>chizophrenia</a:t>
            </a:r>
            <a:endParaRPr dirty="0"/>
          </a:p>
          <a:p>
            <a:pPr marL="914400" lvl="1" indent="-317500" algn="l" rtl="0">
              <a:lnSpc>
                <a:spcPct val="80000"/>
              </a:lnSpc>
              <a:spcBef>
                <a:spcPts val="117"/>
              </a:spcBef>
              <a:spcAft>
                <a:spcPts val="0"/>
              </a:spcAft>
              <a:buSzPts val="1400"/>
              <a:buChar char="○"/>
            </a:pPr>
            <a:r>
              <a:rPr lang="en-US" dirty="0"/>
              <a:t>s</a:t>
            </a:r>
            <a:r>
              <a:rPr lang="en-US" dirty="0" smtClean="0"/>
              <a:t>chizoaffective disorder. </a:t>
            </a:r>
            <a:endParaRPr dirty="0"/>
          </a:p>
          <a:p>
            <a:pPr marL="457200" lvl="0" indent="-304800" algn="l" rtl="0">
              <a:lnSpc>
                <a:spcPct val="80000"/>
              </a:lnSpc>
              <a:spcBef>
                <a:spcPts val="0"/>
              </a:spcBef>
              <a:spcAft>
                <a:spcPts val="0"/>
              </a:spcAft>
              <a:buSzPts val="1200"/>
              <a:buFont typeface="Calibri"/>
              <a:buChar char="●"/>
            </a:pPr>
            <a:r>
              <a:rPr lang="en-US" dirty="0" smtClean="0"/>
              <a:t>It</a:t>
            </a:r>
            <a:r>
              <a:rPr lang="en-US" baseline="0" dirty="0" smtClean="0"/>
              <a:t> i</a:t>
            </a:r>
            <a:r>
              <a:rPr lang="en-US" dirty="0" smtClean="0"/>
              <a:t>s </a:t>
            </a:r>
            <a:r>
              <a:rPr lang="en-US" dirty="0"/>
              <a:t>often difficult to make a diagnosis during a first </a:t>
            </a:r>
            <a:r>
              <a:rPr lang="en-US" dirty="0" smtClean="0"/>
              <a:t>episode.</a:t>
            </a:r>
            <a:endParaRPr dirty="0"/>
          </a:p>
          <a:p>
            <a:pPr marL="457200" lvl="0" indent="-304800" algn="l" rtl="0">
              <a:lnSpc>
                <a:spcPct val="80000"/>
              </a:lnSpc>
              <a:spcBef>
                <a:spcPts val="0"/>
              </a:spcBef>
              <a:spcAft>
                <a:spcPts val="0"/>
              </a:spcAft>
              <a:buSzPts val="1200"/>
              <a:buFont typeface="Calibri"/>
              <a:buChar char="●"/>
            </a:pPr>
            <a:r>
              <a:rPr lang="en-US" dirty="0" smtClean="0"/>
              <a:t>A person</a:t>
            </a:r>
            <a:r>
              <a:rPr lang="en-US" baseline="0" dirty="0" smtClean="0"/>
              <a:t> with psychosis will have c</a:t>
            </a:r>
            <a:r>
              <a:rPr lang="en-US" dirty="0" smtClean="0"/>
              <a:t>hanges </a:t>
            </a:r>
            <a:r>
              <a:rPr lang="en-US" dirty="0"/>
              <a:t>in </a:t>
            </a:r>
            <a:r>
              <a:rPr lang="en-US" dirty="0" smtClean="0"/>
              <a:t>perception: </a:t>
            </a:r>
          </a:p>
          <a:p>
            <a:pPr marL="914400" lvl="1" indent="-317500" algn="l" rtl="0">
              <a:lnSpc>
                <a:spcPct val="80000"/>
              </a:lnSpc>
              <a:spcBef>
                <a:spcPts val="0"/>
              </a:spcBef>
              <a:spcAft>
                <a:spcPts val="0"/>
              </a:spcAft>
              <a:buSzPts val="1400"/>
              <a:buChar char="○"/>
            </a:pPr>
            <a:r>
              <a:rPr lang="en-US" dirty="0" smtClean="0"/>
              <a:t>A </a:t>
            </a:r>
            <a:r>
              <a:rPr lang="en-US" dirty="0"/>
              <a:t>person with psychosis may have hallucinations. They may hear voices or sounds that no one else can hear, see things that are not actually there, or smell things that others can’t smell. For the person with psychosis, these experiences feel very real and can be very distressing. </a:t>
            </a:r>
            <a:endParaRPr lang="en-US" dirty="0" smtClean="0"/>
          </a:p>
          <a:p>
            <a:pPr marL="457200" marR="0" lvl="0" indent="-304800" algn="l" defTabSz="914400" rtl="0" eaLnBrk="1" fontAlgn="auto" latinLnBrk="0" hangingPunct="1">
              <a:lnSpc>
                <a:spcPct val="80000"/>
              </a:lnSpc>
              <a:spcBef>
                <a:spcPts val="0"/>
              </a:spcBef>
              <a:spcAft>
                <a:spcPts val="0"/>
              </a:spcAft>
              <a:buClr>
                <a:srgbClr val="000000"/>
              </a:buClr>
              <a:buSzPts val="1200"/>
              <a:buFont typeface="Calibri"/>
              <a:buChar char="●"/>
              <a:tabLst/>
              <a:defRPr/>
            </a:pPr>
            <a:r>
              <a:rPr lang="en-US" baseline="0" dirty="0" smtClean="0"/>
              <a:t>They may experience c</a:t>
            </a:r>
            <a:r>
              <a:rPr lang="en-US" dirty="0" smtClean="0"/>
              <a:t>hanges in what they think:</a:t>
            </a:r>
          </a:p>
          <a:p>
            <a:pPr marL="914400" marR="0" lvl="1" indent="-304800" algn="l" defTabSz="914400" rtl="0" eaLnBrk="1" fontAlgn="auto" latinLnBrk="0" hangingPunct="1">
              <a:lnSpc>
                <a:spcPct val="80000"/>
              </a:lnSpc>
              <a:spcBef>
                <a:spcPts val="0"/>
              </a:spcBef>
              <a:spcAft>
                <a:spcPts val="0"/>
              </a:spcAft>
              <a:buClr>
                <a:srgbClr val="000000"/>
              </a:buClr>
              <a:buSzPts val="1200"/>
              <a:buFont typeface="Courier New" panose="02070309020205020404" pitchFamily="49" charset="0"/>
              <a:buChar char="o"/>
              <a:tabLst/>
              <a:defRPr/>
            </a:pPr>
            <a:r>
              <a:rPr lang="en-US" dirty="0" smtClean="0"/>
              <a:t>Psychosis can cause our thoughts to spiral out of control, as if you can’t stop them. </a:t>
            </a:r>
          </a:p>
          <a:p>
            <a:pPr marL="914400" marR="0" lvl="1" indent="-304800" algn="l" defTabSz="914400" rtl="0" eaLnBrk="1" fontAlgn="auto" latinLnBrk="0" hangingPunct="1">
              <a:lnSpc>
                <a:spcPct val="80000"/>
              </a:lnSpc>
              <a:spcBef>
                <a:spcPts val="0"/>
              </a:spcBef>
              <a:spcAft>
                <a:spcPts val="0"/>
              </a:spcAft>
              <a:buClr>
                <a:srgbClr val="000000"/>
              </a:buClr>
              <a:buSzPts val="1200"/>
              <a:buFont typeface="Courier New" panose="02070309020205020404" pitchFamily="49" charset="0"/>
              <a:buChar char="o"/>
              <a:tabLst/>
              <a:defRPr/>
            </a:pPr>
            <a:r>
              <a:rPr lang="en-US" dirty="0" smtClean="0"/>
              <a:t>It can also make your thoughts come too slow. Some find it harder to pay attention in school or at work, and many say they can’t remember, plan things, complete tasks or follow conversations the way the used to when they were well. </a:t>
            </a:r>
          </a:p>
          <a:p>
            <a:pPr marL="914400" marR="0" lvl="1" indent="-304800" algn="l" defTabSz="914400" rtl="0" eaLnBrk="1" fontAlgn="auto" latinLnBrk="0" hangingPunct="1">
              <a:lnSpc>
                <a:spcPct val="80000"/>
              </a:lnSpc>
              <a:spcBef>
                <a:spcPts val="0"/>
              </a:spcBef>
              <a:spcAft>
                <a:spcPts val="0"/>
              </a:spcAft>
              <a:buClr>
                <a:srgbClr val="000000"/>
              </a:buClr>
              <a:buSzPts val="1200"/>
              <a:buFont typeface="Courier New" panose="02070309020205020404" pitchFamily="49" charset="0"/>
              <a:buChar char="o"/>
              <a:tabLst/>
              <a:defRPr/>
            </a:pPr>
            <a:r>
              <a:rPr lang="en-US" dirty="0" smtClean="0"/>
              <a:t>It’s often hard for people with psychosis to stop the frightening thoughts they’re having, and they spend all day detached from others thinking about it, making it difficult to carry on with regular daily activities. </a:t>
            </a:r>
          </a:p>
          <a:p>
            <a:pPr marL="914400" marR="0" lvl="1" indent="-304800" algn="l" defTabSz="914400" rtl="0" eaLnBrk="1" fontAlgn="auto" latinLnBrk="0" hangingPunct="1">
              <a:lnSpc>
                <a:spcPct val="80000"/>
              </a:lnSpc>
              <a:spcBef>
                <a:spcPts val="0"/>
              </a:spcBef>
              <a:spcAft>
                <a:spcPts val="0"/>
              </a:spcAft>
              <a:buClr>
                <a:srgbClr val="000000"/>
              </a:buClr>
              <a:buSzPts val="1200"/>
              <a:buFont typeface="Courier New" panose="02070309020205020404" pitchFamily="49" charset="0"/>
              <a:buChar char="o"/>
              <a:tabLst/>
              <a:defRPr/>
            </a:pPr>
            <a:r>
              <a:rPr lang="en-US" dirty="0" smtClean="0"/>
              <a:t>A person may begin to experience delusions. This is a strongly held thought or belief for which there is little proof and that seems illogical to others. Regardless of what you may say or do, the person will believe it. There are different types of delusions, but the most common are: </a:t>
            </a:r>
          </a:p>
          <a:p>
            <a:pPr marL="1371600" lvl="2" indent="-317500" algn="l" rtl="0">
              <a:lnSpc>
                <a:spcPct val="80000"/>
              </a:lnSpc>
              <a:spcBef>
                <a:spcPts val="0"/>
              </a:spcBef>
              <a:spcAft>
                <a:spcPts val="0"/>
              </a:spcAft>
              <a:buSzPts val="1400"/>
              <a:buChar char="○"/>
            </a:pPr>
            <a:r>
              <a:rPr lang="en-US" dirty="0" smtClean="0"/>
              <a:t>Paranoid </a:t>
            </a:r>
            <a:r>
              <a:rPr lang="en-US" dirty="0"/>
              <a:t>delusions: not trusting others or thinking that they’re out to get you. People with paranoid delusions may think that they’re being watched, or plotted against. </a:t>
            </a:r>
            <a:endParaRPr dirty="0"/>
          </a:p>
          <a:p>
            <a:pPr marL="1371600" lvl="2" indent="-317500" algn="l" rtl="0">
              <a:lnSpc>
                <a:spcPct val="80000"/>
              </a:lnSpc>
              <a:spcBef>
                <a:spcPts val="0"/>
              </a:spcBef>
              <a:spcAft>
                <a:spcPts val="0"/>
              </a:spcAft>
              <a:buSzPts val="1400"/>
              <a:buChar char="○"/>
            </a:pPr>
            <a:r>
              <a:rPr lang="en-US" dirty="0"/>
              <a:t>Referential delusions: thinking that a TV show host is talking specifically to </a:t>
            </a:r>
            <a:r>
              <a:rPr lang="en-US" dirty="0" smtClean="0"/>
              <a:t>them </a:t>
            </a:r>
            <a:r>
              <a:rPr lang="en-US" dirty="0"/>
              <a:t>or taking special personal meaning from the mass </a:t>
            </a:r>
            <a:r>
              <a:rPr lang="en-US" dirty="0" smtClean="0"/>
              <a:t>media</a:t>
            </a:r>
            <a:r>
              <a:rPr lang="en-US" baseline="0" dirty="0" smtClean="0"/>
              <a:t> (e.g., </a:t>
            </a:r>
            <a:r>
              <a:rPr lang="en-US" dirty="0" smtClean="0"/>
              <a:t>a </a:t>
            </a:r>
            <a:r>
              <a:rPr lang="en-US" dirty="0"/>
              <a:t>famous song was written to send you a </a:t>
            </a:r>
            <a:r>
              <a:rPr lang="en-US" dirty="0" smtClean="0"/>
              <a:t>message). </a:t>
            </a:r>
            <a:r>
              <a:rPr lang="en-US" dirty="0"/>
              <a:t>Someone with referential delusions might also feel personally responsible for important world events, like perhaps a natural disaster was caused by their thoughts. It’s important to recognize that these beliefs are very real to the person experiencing </a:t>
            </a:r>
            <a:r>
              <a:rPr lang="en-US" dirty="0" smtClean="0"/>
              <a:t>them, </a:t>
            </a:r>
            <a:r>
              <a:rPr lang="en-US" dirty="0"/>
              <a:t>and they can be frightening. It becomes very isolating and frustrating for the person with no one to talk </a:t>
            </a:r>
            <a:r>
              <a:rPr lang="en-US" dirty="0" smtClean="0"/>
              <a:t>to </a:t>
            </a:r>
            <a:r>
              <a:rPr lang="en-US" dirty="0"/>
              <a:t>or who believes them. </a:t>
            </a:r>
            <a:endParaRPr b="1" dirty="0"/>
          </a:p>
          <a:p>
            <a:pPr marL="0" lvl="0" indent="0" algn="l" rtl="0">
              <a:lnSpc>
                <a:spcPct val="80000"/>
              </a:lnSpc>
              <a:spcBef>
                <a:spcPts val="117"/>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p12: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lnSpc>
                <a:spcPct val="80000"/>
              </a:lnSpc>
              <a:spcBef>
                <a:spcPts val="0"/>
              </a:spcBef>
              <a:spcAft>
                <a:spcPts val="0"/>
              </a:spcAft>
              <a:buNone/>
            </a:pPr>
            <a:r>
              <a:rPr lang="en-US" b="1" dirty="0"/>
              <a:t>Note to </a:t>
            </a:r>
            <a:r>
              <a:rPr lang="en-US" b="1" dirty="0" smtClean="0"/>
              <a:t>presenter</a:t>
            </a:r>
            <a:r>
              <a:rPr lang="en-US" b="1" dirty="0"/>
              <a:t>: </a:t>
            </a:r>
            <a:endParaRPr b="1" dirty="0"/>
          </a:p>
          <a:p>
            <a:pPr marL="0" lvl="0" indent="0" algn="l" rtl="0">
              <a:lnSpc>
                <a:spcPct val="80000"/>
              </a:lnSpc>
              <a:spcBef>
                <a:spcPts val="0"/>
              </a:spcBef>
              <a:spcAft>
                <a:spcPts val="0"/>
              </a:spcAft>
              <a:buNone/>
            </a:pPr>
            <a:r>
              <a:rPr lang="en-US" dirty="0"/>
              <a:t>Use this slide to highlight </a:t>
            </a:r>
            <a:r>
              <a:rPr lang="en-US" dirty="0" err="1"/>
              <a:t>behaviours</a:t>
            </a:r>
            <a:r>
              <a:rPr lang="en-US" dirty="0"/>
              <a:t> (i.e</a:t>
            </a:r>
            <a:r>
              <a:rPr lang="en-US" dirty="0" smtClean="0"/>
              <a:t>., </a:t>
            </a:r>
            <a:r>
              <a:rPr lang="en-US" dirty="0"/>
              <a:t>what </a:t>
            </a:r>
            <a:r>
              <a:rPr lang="en-US" dirty="0" smtClean="0"/>
              <a:t>psychosis </a:t>
            </a:r>
            <a:r>
              <a:rPr lang="en-US" dirty="0"/>
              <a:t>might look like for somebody). </a:t>
            </a:r>
            <a:r>
              <a:rPr lang="en-US" dirty="0" smtClean="0"/>
              <a:t>Go </a:t>
            </a:r>
            <a:r>
              <a:rPr lang="en-US" dirty="0"/>
              <a:t>through the points on the infographic to highlight this. </a:t>
            </a:r>
            <a:endParaRPr dirty="0"/>
          </a:p>
          <a:p>
            <a:pPr marL="914400" lvl="0" indent="0" algn="l" rtl="0">
              <a:lnSpc>
                <a:spcPct val="80000"/>
              </a:lnSpc>
              <a:spcBef>
                <a:spcPts val="0"/>
              </a:spcBef>
              <a:spcAft>
                <a:spcPts val="0"/>
              </a:spcAft>
              <a:buNone/>
            </a:pPr>
            <a:endParaRPr dirty="0"/>
          </a:p>
          <a:p>
            <a:pPr marL="457200" lvl="0" indent="-317500" algn="l" rtl="0">
              <a:lnSpc>
                <a:spcPct val="80000"/>
              </a:lnSpc>
              <a:spcBef>
                <a:spcPts val="0"/>
              </a:spcBef>
              <a:spcAft>
                <a:spcPts val="0"/>
              </a:spcAft>
              <a:buSzPts val="1400"/>
              <a:buChar char="●"/>
            </a:pPr>
            <a:r>
              <a:rPr lang="en-US" dirty="0"/>
              <a:t>Consider highlighting how symptoms translate into </a:t>
            </a:r>
            <a:r>
              <a:rPr lang="en-US" dirty="0" err="1"/>
              <a:t>behaviour</a:t>
            </a:r>
            <a:r>
              <a:rPr lang="en-US" dirty="0"/>
              <a:t> (e.g</a:t>
            </a:r>
            <a:r>
              <a:rPr lang="en-US" dirty="0" smtClean="0"/>
              <a:t>., </a:t>
            </a:r>
            <a:r>
              <a:rPr lang="en-US" dirty="0"/>
              <a:t>someone who is attending to AH may seem distracted</a:t>
            </a:r>
            <a:r>
              <a:rPr lang="en-US" dirty="0" smtClean="0"/>
              <a:t>). </a:t>
            </a:r>
            <a:endParaRPr dirty="0"/>
          </a:p>
          <a:p>
            <a:pPr marL="457200" lvl="0" indent="-317500" algn="l" rtl="0">
              <a:lnSpc>
                <a:spcPct val="80000"/>
              </a:lnSpc>
              <a:spcBef>
                <a:spcPts val="0"/>
              </a:spcBef>
              <a:spcAft>
                <a:spcPts val="0"/>
              </a:spcAft>
              <a:buSzPts val="1400"/>
              <a:buChar char="●"/>
            </a:pPr>
            <a:r>
              <a:rPr lang="en-US" dirty="0" smtClean="0"/>
              <a:t>Discuss changes </a:t>
            </a:r>
            <a:r>
              <a:rPr lang="en-US" dirty="0"/>
              <a:t>in </a:t>
            </a:r>
            <a:r>
              <a:rPr lang="en-US" dirty="0" err="1" smtClean="0"/>
              <a:t>behaviour</a:t>
            </a:r>
            <a:r>
              <a:rPr lang="en-US" dirty="0" smtClean="0"/>
              <a:t>: </a:t>
            </a:r>
          </a:p>
          <a:p>
            <a:pPr marL="914400" lvl="1" indent="-317500" algn="l" rtl="0">
              <a:lnSpc>
                <a:spcPct val="80000"/>
              </a:lnSpc>
              <a:spcBef>
                <a:spcPts val="0"/>
              </a:spcBef>
              <a:spcAft>
                <a:spcPts val="0"/>
              </a:spcAft>
              <a:buSzPts val="1400"/>
              <a:buFont typeface="Courier New" panose="02070309020205020404" pitchFamily="49" charset="0"/>
              <a:buChar char="o"/>
            </a:pPr>
            <a:r>
              <a:rPr lang="en-US" dirty="0" smtClean="0"/>
              <a:t>People </a:t>
            </a:r>
            <a:r>
              <a:rPr lang="en-US" dirty="0"/>
              <a:t>with psychosis may behave differently </a:t>
            </a:r>
            <a:r>
              <a:rPr lang="en-US" dirty="0" smtClean="0"/>
              <a:t>than </a:t>
            </a:r>
            <a:r>
              <a:rPr lang="en-US" dirty="0"/>
              <a:t>they usually do. This is often a reaction to symptoms like hallucinations or delusions.  </a:t>
            </a:r>
            <a:endParaRPr lang="en-US" dirty="0" smtClean="0"/>
          </a:p>
          <a:p>
            <a:pPr marL="914400" lvl="1" indent="-317500" algn="l" rtl="0">
              <a:lnSpc>
                <a:spcPct val="80000"/>
              </a:lnSpc>
              <a:spcBef>
                <a:spcPts val="0"/>
              </a:spcBef>
              <a:spcAft>
                <a:spcPts val="0"/>
              </a:spcAft>
              <a:buSzPts val="1400"/>
              <a:buFont typeface="Courier New" panose="02070309020205020404" pitchFamily="49" charset="0"/>
              <a:buChar char="o"/>
            </a:pPr>
            <a:r>
              <a:rPr lang="en-US" dirty="0" smtClean="0"/>
              <a:t>Some </a:t>
            </a:r>
            <a:r>
              <a:rPr lang="en-US" dirty="0"/>
              <a:t>common changes in </a:t>
            </a:r>
            <a:r>
              <a:rPr lang="en-US" dirty="0" err="1"/>
              <a:t>behaviour</a:t>
            </a:r>
            <a:r>
              <a:rPr lang="en-US" dirty="0"/>
              <a:t> are things like: </a:t>
            </a:r>
            <a:endParaRPr dirty="0"/>
          </a:p>
          <a:p>
            <a:pPr marL="1371600" lvl="2" indent="-317500" algn="l" rtl="0">
              <a:lnSpc>
                <a:spcPct val="80000"/>
              </a:lnSpc>
              <a:spcBef>
                <a:spcPts val="0"/>
              </a:spcBef>
              <a:spcAft>
                <a:spcPts val="0"/>
              </a:spcAft>
              <a:buSzPts val="1400"/>
              <a:buChar char="○"/>
            </a:pPr>
            <a:r>
              <a:rPr lang="en-US" dirty="0"/>
              <a:t>b</a:t>
            </a:r>
            <a:r>
              <a:rPr lang="en-US" dirty="0" smtClean="0"/>
              <a:t>ecoming </a:t>
            </a:r>
            <a:r>
              <a:rPr lang="en-US" dirty="0"/>
              <a:t>extremely active or agitated </a:t>
            </a:r>
            <a:endParaRPr dirty="0"/>
          </a:p>
          <a:p>
            <a:pPr marL="1371600" lvl="2" indent="-317500" algn="l" rtl="0">
              <a:lnSpc>
                <a:spcPct val="80000"/>
              </a:lnSpc>
              <a:spcBef>
                <a:spcPts val="0"/>
              </a:spcBef>
              <a:spcAft>
                <a:spcPts val="0"/>
              </a:spcAft>
              <a:buSzPts val="1400"/>
              <a:buChar char="○"/>
            </a:pPr>
            <a:r>
              <a:rPr lang="en-US" dirty="0"/>
              <a:t>l</a:t>
            </a:r>
            <a:r>
              <a:rPr lang="en-US" dirty="0" smtClean="0"/>
              <a:t>aughing </a:t>
            </a:r>
            <a:r>
              <a:rPr lang="en-US" dirty="0"/>
              <a:t>or conducting themselves inappropriately </a:t>
            </a:r>
            <a:endParaRPr dirty="0"/>
          </a:p>
          <a:p>
            <a:pPr marL="1371600" lvl="2" indent="-317500" algn="l" rtl="0">
              <a:lnSpc>
                <a:spcPct val="80000"/>
              </a:lnSpc>
              <a:spcBef>
                <a:spcPts val="0"/>
              </a:spcBef>
              <a:spcAft>
                <a:spcPts val="0"/>
              </a:spcAft>
              <a:buSzPts val="1400"/>
              <a:buChar char="○"/>
            </a:pPr>
            <a:r>
              <a:rPr lang="en-US" dirty="0" smtClean="0"/>
              <a:t>becoming </a:t>
            </a:r>
            <a:r>
              <a:rPr lang="en-US" dirty="0"/>
              <a:t>guarded or untrusting </a:t>
            </a:r>
            <a:endParaRPr dirty="0"/>
          </a:p>
          <a:p>
            <a:pPr marL="1371600" lvl="2" indent="-317500" algn="l" rtl="0">
              <a:lnSpc>
                <a:spcPct val="80000"/>
              </a:lnSpc>
              <a:spcBef>
                <a:spcPts val="0"/>
              </a:spcBef>
              <a:spcAft>
                <a:spcPts val="0"/>
              </a:spcAft>
              <a:buSzPts val="1400"/>
              <a:buChar char="○"/>
            </a:pPr>
            <a:r>
              <a:rPr lang="en-US" dirty="0"/>
              <a:t>i</a:t>
            </a:r>
            <a:r>
              <a:rPr lang="en-US" dirty="0" smtClean="0"/>
              <a:t>solating themselves—withdrawing </a:t>
            </a:r>
            <a:r>
              <a:rPr lang="en-US" dirty="0"/>
              <a:t>from extra curricular activities</a:t>
            </a:r>
            <a:endParaRPr dirty="0"/>
          </a:p>
          <a:p>
            <a:pPr marL="1371600" lvl="2" indent="-317500" algn="l" rtl="0">
              <a:lnSpc>
                <a:spcPct val="80000"/>
              </a:lnSpc>
              <a:spcBef>
                <a:spcPts val="0"/>
              </a:spcBef>
              <a:spcAft>
                <a:spcPts val="0"/>
              </a:spcAft>
              <a:buSzPts val="1400"/>
              <a:buChar char="○"/>
            </a:pPr>
            <a:r>
              <a:rPr lang="en-US" dirty="0"/>
              <a:t>h</a:t>
            </a:r>
            <a:r>
              <a:rPr lang="en-US" dirty="0" smtClean="0"/>
              <a:t>olding </a:t>
            </a:r>
            <a:r>
              <a:rPr lang="en-US" dirty="0"/>
              <a:t>their body in strange postures or making odd gestures </a:t>
            </a:r>
            <a:endParaRPr dirty="0"/>
          </a:p>
          <a:p>
            <a:pPr marL="1371600" lvl="2" indent="-317500" algn="l" rtl="0">
              <a:lnSpc>
                <a:spcPct val="80000"/>
              </a:lnSpc>
              <a:spcBef>
                <a:spcPts val="0"/>
              </a:spcBef>
              <a:spcAft>
                <a:spcPts val="0"/>
              </a:spcAft>
              <a:buSzPts val="1400"/>
              <a:buChar char="○"/>
            </a:pPr>
            <a:r>
              <a:rPr lang="en-US" dirty="0"/>
              <a:t>h</a:t>
            </a:r>
            <a:r>
              <a:rPr lang="en-US" dirty="0" smtClean="0"/>
              <a:t>aving </a:t>
            </a:r>
            <a:r>
              <a:rPr lang="en-US" dirty="0"/>
              <a:t>difficulty organizing themselves to perform regular daily activities like cooking or showering </a:t>
            </a:r>
            <a:endParaRPr dirty="0"/>
          </a:p>
          <a:p>
            <a:pPr marL="1371600" lvl="2" indent="-317500" algn="l" rtl="0">
              <a:lnSpc>
                <a:spcPct val="80000"/>
              </a:lnSpc>
              <a:spcBef>
                <a:spcPts val="0"/>
              </a:spcBef>
              <a:spcAft>
                <a:spcPts val="0"/>
              </a:spcAft>
              <a:buSzPts val="1400"/>
              <a:buChar char="○"/>
            </a:pPr>
            <a:r>
              <a:rPr lang="en-US" dirty="0"/>
              <a:t>h</a:t>
            </a:r>
            <a:r>
              <a:rPr lang="en-US" dirty="0" smtClean="0"/>
              <a:t>aving </a:t>
            </a:r>
            <a:r>
              <a:rPr lang="en-US" dirty="0"/>
              <a:t>low energy or appearing slowed down </a:t>
            </a:r>
            <a:endParaRPr dirty="0"/>
          </a:p>
          <a:p>
            <a:pPr marL="1371600" lvl="2" indent="-317500" algn="l" rtl="0">
              <a:lnSpc>
                <a:spcPct val="80000"/>
              </a:lnSpc>
              <a:spcBef>
                <a:spcPts val="0"/>
              </a:spcBef>
              <a:spcAft>
                <a:spcPts val="0"/>
              </a:spcAft>
              <a:buSzPts val="1400"/>
              <a:buChar char="○"/>
            </a:pPr>
            <a:r>
              <a:rPr lang="en-US" dirty="0"/>
              <a:t>s</a:t>
            </a:r>
            <a:r>
              <a:rPr lang="en-US" dirty="0" smtClean="0"/>
              <a:t>howing </a:t>
            </a:r>
            <a:r>
              <a:rPr lang="en-US" dirty="0"/>
              <a:t>little or no expression or joy in activities they used to like </a:t>
            </a:r>
            <a:endParaRPr dirty="0"/>
          </a:p>
          <a:p>
            <a:pPr marL="1371600" lvl="2" indent="-317500" algn="l" rtl="0">
              <a:lnSpc>
                <a:spcPct val="80000"/>
              </a:lnSpc>
              <a:spcBef>
                <a:spcPts val="0"/>
              </a:spcBef>
              <a:spcAft>
                <a:spcPts val="0"/>
              </a:spcAft>
              <a:buSzPts val="1400"/>
              <a:buChar char="○"/>
            </a:pPr>
            <a:r>
              <a:rPr lang="en-US" dirty="0"/>
              <a:t>a</a:t>
            </a:r>
            <a:r>
              <a:rPr lang="en-US" dirty="0" smtClean="0"/>
              <a:t>voiding </a:t>
            </a:r>
            <a:r>
              <a:rPr lang="en-US" dirty="0"/>
              <a:t>conversation and eye contact </a:t>
            </a:r>
            <a:endParaRPr dirty="0"/>
          </a:p>
          <a:p>
            <a:pPr marL="1371600" lvl="2" indent="-317500" algn="l" rtl="0">
              <a:lnSpc>
                <a:spcPct val="80000"/>
              </a:lnSpc>
              <a:spcBef>
                <a:spcPts val="0"/>
              </a:spcBef>
              <a:spcAft>
                <a:spcPts val="0"/>
              </a:spcAft>
              <a:buSzPts val="1400"/>
              <a:buChar char="○"/>
            </a:pPr>
            <a:r>
              <a:rPr lang="en-US" dirty="0"/>
              <a:t>a</a:t>
            </a:r>
            <a:r>
              <a:rPr lang="en-US" dirty="0" smtClean="0"/>
              <a:t>ppearing </a:t>
            </a:r>
            <a:r>
              <a:rPr lang="en-US" dirty="0"/>
              <a:t>bored, uninterested or </a:t>
            </a:r>
            <a:r>
              <a:rPr lang="en-US" dirty="0" smtClean="0"/>
              <a:t>cold. </a:t>
            </a:r>
            <a:endParaRPr dirty="0"/>
          </a:p>
          <a:p>
            <a:pPr marL="914400" lvl="1" indent="-317500" algn="l" rtl="0">
              <a:lnSpc>
                <a:spcPct val="80000"/>
              </a:lnSpc>
              <a:spcBef>
                <a:spcPts val="0"/>
              </a:spcBef>
              <a:spcAft>
                <a:spcPts val="0"/>
              </a:spcAft>
              <a:buSzPts val="1400"/>
              <a:buChar char="●"/>
            </a:pPr>
            <a:r>
              <a:rPr lang="en-US" dirty="0"/>
              <a:t>In post secondary school, for example, you may see: </a:t>
            </a:r>
            <a:endParaRPr dirty="0"/>
          </a:p>
          <a:p>
            <a:pPr marL="1371600" lvl="2" indent="-317500" algn="l" rtl="0">
              <a:lnSpc>
                <a:spcPct val="80000"/>
              </a:lnSpc>
              <a:spcBef>
                <a:spcPts val="0"/>
              </a:spcBef>
              <a:spcAft>
                <a:spcPts val="0"/>
              </a:spcAft>
              <a:buSzPts val="1400"/>
              <a:buChar char="○"/>
            </a:pPr>
            <a:r>
              <a:rPr lang="en-US" dirty="0" smtClean="0"/>
              <a:t>discomfort around people—avoiding class (especially with group work)</a:t>
            </a:r>
            <a:endParaRPr dirty="0" smtClean="0"/>
          </a:p>
          <a:p>
            <a:pPr marL="1371600" lvl="2" indent="-317500" algn="l" rtl="0">
              <a:lnSpc>
                <a:spcPct val="80000"/>
              </a:lnSpc>
              <a:spcBef>
                <a:spcPts val="0"/>
              </a:spcBef>
              <a:spcAft>
                <a:spcPts val="0"/>
              </a:spcAft>
              <a:buSzPts val="1400"/>
              <a:buChar char="○"/>
            </a:pPr>
            <a:r>
              <a:rPr lang="en-US" dirty="0" smtClean="0"/>
              <a:t>difficulty </a:t>
            </a:r>
            <a:r>
              <a:rPr lang="en-US" dirty="0"/>
              <a:t>concentrating in class</a:t>
            </a:r>
            <a:endParaRPr dirty="0"/>
          </a:p>
          <a:p>
            <a:pPr marL="1371600" lvl="2" indent="-317500" algn="l" rtl="0">
              <a:lnSpc>
                <a:spcPct val="80000"/>
              </a:lnSpc>
              <a:spcBef>
                <a:spcPts val="0"/>
              </a:spcBef>
              <a:spcAft>
                <a:spcPts val="0"/>
              </a:spcAft>
              <a:buSzPts val="1400"/>
              <a:buChar char="○"/>
            </a:pPr>
            <a:r>
              <a:rPr lang="en-US" dirty="0" smtClean="0"/>
              <a:t>a</a:t>
            </a:r>
            <a:r>
              <a:rPr lang="en-US" baseline="0" dirty="0" smtClean="0"/>
              <a:t> </a:t>
            </a:r>
            <a:r>
              <a:rPr lang="en-US" dirty="0" smtClean="0"/>
              <a:t>drop </a:t>
            </a:r>
            <a:r>
              <a:rPr lang="en-US" dirty="0"/>
              <a:t>in marks</a:t>
            </a:r>
            <a:endParaRPr dirty="0"/>
          </a:p>
          <a:p>
            <a:pPr marL="1371600" lvl="2" indent="-317500" algn="l" rtl="0">
              <a:lnSpc>
                <a:spcPct val="80000"/>
              </a:lnSpc>
              <a:spcBef>
                <a:spcPts val="0"/>
              </a:spcBef>
              <a:spcAft>
                <a:spcPts val="0"/>
              </a:spcAft>
              <a:buSzPts val="1400"/>
              <a:buChar char="○"/>
            </a:pPr>
            <a:r>
              <a:rPr lang="en-US" dirty="0"/>
              <a:t>d</a:t>
            </a:r>
            <a:r>
              <a:rPr lang="en-US" dirty="0" smtClean="0"/>
              <a:t>ifficulty </a:t>
            </a:r>
            <a:r>
              <a:rPr lang="en-US" dirty="0"/>
              <a:t>with reading comprehension</a:t>
            </a:r>
            <a:endParaRPr dirty="0"/>
          </a:p>
          <a:p>
            <a:pPr marL="1371600" lvl="2" indent="-317500" algn="l" rtl="0">
              <a:lnSpc>
                <a:spcPct val="80000"/>
              </a:lnSpc>
              <a:spcBef>
                <a:spcPts val="0"/>
              </a:spcBef>
              <a:spcAft>
                <a:spcPts val="0"/>
              </a:spcAft>
              <a:buSzPts val="1400"/>
              <a:buChar char="○"/>
            </a:pPr>
            <a:r>
              <a:rPr lang="en-US" dirty="0" smtClean="0"/>
              <a:t>falling behind—effects </a:t>
            </a:r>
            <a:r>
              <a:rPr lang="en-US" dirty="0"/>
              <a:t>on self esteem</a:t>
            </a:r>
            <a:endParaRPr dirty="0"/>
          </a:p>
          <a:p>
            <a:pPr marL="1371600" lvl="2" indent="-317500" algn="l" rtl="0">
              <a:lnSpc>
                <a:spcPct val="80000"/>
              </a:lnSpc>
              <a:spcBef>
                <a:spcPts val="0"/>
              </a:spcBef>
              <a:spcAft>
                <a:spcPts val="0"/>
              </a:spcAft>
              <a:buSzPts val="1400"/>
              <a:buChar char="○"/>
            </a:pPr>
            <a:r>
              <a:rPr lang="en-US" dirty="0"/>
              <a:t>l</a:t>
            </a:r>
            <a:r>
              <a:rPr lang="en-US" dirty="0" smtClean="0"/>
              <a:t>ow </a:t>
            </a:r>
            <a:r>
              <a:rPr lang="en-US" dirty="0"/>
              <a:t>mood and lack of facial </a:t>
            </a:r>
            <a:r>
              <a:rPr lang="en-US" dirty="0" smtClean="0"/>
              <a:t>expression</a:t>
            </a:r>
            <a:endParaRPr dirty="0"/>
          </a:p>
          <a:p>
            <a:pPr marL="1371600" lvl="2" indent="-317500" algn="l" rtl="0">
              <a:lnSpc>
                <a:spcPct val="80000"/>
              </a:lnSpc>
              <a:spcBef>
                <a:spcPts val="0"/>
              </a:spcBef>
              <a:spcAft>
                <a:spcPts val="0"/>
              </a:spcAft>
              <a:buSzPts val="1400"/>
              <a:buChar char="○"/>
            </a:pPr>
            <a:r>
              <a:rPr lang="en-US" dirty="0"/>
              <a:t>a</a:t>
            </a:r>
            <a:r>
              <a:rPr lang="en-US" dirty="0" smtClean="0"/>
              <a:t>voids </a:t>
            </a:r>
            <a:r>
              <a:rPr lang="en-US" dirty="0"/>
              <a:t>events in dorm and on campus</a:t>
            </a:r>
            <a:endParaRPr dirty="0"/>
          </a:p>
          <a:p>
            <a:pPr marL="1371600" lvl="2" indent="-317500" algn="l" rtl="0">
              <a:lnSpc>
                <a:spcPct val="80000"/>
              </a:lnSpc>
              <a:spcBef>
                <a:spcPts val="0"/>
              </a:spcBef>
              <a:spcAft>
                <a:spcPts val="0"/>
              </a:spcAft>
              <a:buSzPts val="1400"/>
              <a:buChar char="○"/>
            </a:pPr>
            <a:r>
              <a:rPr lang="en-US" dirty="0" smtClean="0"/>
              <a:t>decreased </a:t>
            </a:r>
            <a:r>
              <a:rPr lang="en-US" dirty="0"/>
              <a:t>hygiene</a:t>
            </a:r>
            <a:endParaRPr dirty="0"/>
          </a:p>
          <a:p>
            <a:pPr marL="1371600" lvl="2" indent="-317500" algn="l" rtl="0">
              <a:lnSpc>
                <a:spcPct val="80000"/>
              </a:lnSpc>
              <a:spcBef>
                <a:spcPts val="0"/>
              </a:spcBef>
              <a:spcAft>
                <a:spcPts val="0"/>
              </a:spcAft>
              <a:buSzPts val="1400"/>
              <a:buChar char="○"/>
            </a:pPr>
            <a:r>
              <a:rPr lang="en-US" dirty="0"/>
              <a:t>l</a:t>
            </a:r>
            <a:r>
              <a:rPr lang="en-US" dirty="0" smtClean="0"/>
              <a:t>ack </a:t>
            </a:r>
            <a:r>
              <a:rPr lang="en-US" dirty="0"/>
              <a:t>of interest in many activities</a:t>
            </a:r>
            <a:endParaRPr dirty="0"/>
          </a:p>
          <a:p>
            <a:pPr marL="1371600" lvl="2" indent="-317500" algn="l" rtl="0">
              <a:lnSpc>
                <a:spcPct val="80000"/>
              </a:lnSpc>
              <a:spcBef>
                <a:spcPts val="195"/>
              </a:spcBef>
              <a:spcAft>
                <a:spcPts val="0"/>
              </a:spcAft>
              <a:buSzPts val="1400"/>
              <a:buChar char="○"/>
            </a:pPr>
            <a:r>
              <a:rPr lang="en-US" dirty="0"/>
              <a:t>d</a:t>
            </a:r>
            <a:r>
              <a:rPr lang="en-US" dirty="0" smtClean="0"/>
              <a:t>isorganization </a:t>
            </a:r>
            <a:r>
              <a:rPr lang="en-US" dirty="0"/>
              <a:t>in thinking, writing, </a:t>
            </a:r>
            <a:r>
              <a:rPr lang="en-US" dirty="0" smtClean="0"/>
              <a:t>speech </a:t>
            </a:r>
            <a:endParaRPr dirty="0"/>
          </a:p>
          <a:p>
            <a:pPr marL="1371600" lvl="2" indent="-317500" algn="l" rtl="0">
              <a:lnSpc>
                <a:spcPct val="80000"/>
              </a:lnSpc>
              <a:spcBef>
                <a:spcPts val="0"/>
              </a:spcBef>
              <a:spcAft>
                <a:spcPts val="0"/>
              </a:spcAft>
              <a:buSzPts val="1400"/>
              <a:buChar char="○"/>
            </a:pPr>
            <a:r>
              <a:rPr lang="en-US" dirty="0"/>
              <a:t>s</a:t>
            </a:r>
            <a:r>
              <a:rPr lang="en-US" dirty="0" smtClean="0"/>
              <a:t>pending </a:t>
            </a:r>
            <a:r>
              <a:rPr lang="en-US" dirty="0"/>
              <a:t>more time in room alone</a:t>
            </a:r>
            <a:endParaRPr dirty="0"/>
          </a:p>
          <a:p>
            <a:pPr marL="1371600" lvl="2" indent="-317500" algn="l" rtl="0">
              <a:lnSpc>
                <a:spcPct val="80000"/>
              </a:lnSpc>
              <a:spcBef>
                <a:spcPts val="0"/>
              </a:spcBef>
              <a:spcAft>
                <a:spcPts val="0"/>
              </a:spcAft>
              <a:buSzPts val="1400"/>
              <a:buChar char="○"/>
            </a:pPr>
            <a:r>
              <a:rPr lang="en-US" dirty="0"/>
              <a:t>d</a:t>
            </a:r>
            <a:r>
              <a:rPr lang="en-US" dirty="0" smtClean="0"/>
              <a:t>ifficulty </a:t>
            </a:r>
            <a:r>
              <a:rPr lang="en-US" dirty="0"/>
              <a:t>with </a:t>
            </a:r>
            <a:r>
              <a:rPr lang="en-US" dirty="0" smtClean="0"/>
              <a:t>sleep—affects </a:t>
            </a:r>
            <a:r>
              <a:rPr lang="en-US" dirty="0"/>
              <a:t>concentration</a:t>
            </a:r>
            <a:endParaRPr dirty="0"/>
          </a:p>
          <a:p>
            <a:pPr marL="1371600" lvl="2" indent="-317500" algn="l" rtl="0">
              <a:lnSpc>
                <a:spcPct val="80000"/>
              </a:lnSpc>
              <a:spcBef>
                <a:spcPts val="0"/>
              </a:spcBef>
              <a:spcAft>
                <a:spcPts val="0"/>
              </a:spcAft>
              <a:buSzPts val="1400"/>
              <a:buChar char="○"/>
            </a:pPr>
            <a:r>
              <a:rPr lang="en-US" dirty="0"/>
              <a:t>m</a:t>
            </a:r>
            <a:r>
              <a:rPr lang="en-US" dirty="0" smtClean="0"/>
              <a:t>ay </a:t>
            </a:r>
            <a:r>
              <a:rPr lang="en-US" dirty="0"/>
              <a:t>initially present with expressed depression or anxiety</a:t>
            </a:r>
            <a:endParaRPr dirty="0"/>
          </a:p>
          <a:p>
            <a:pPr marL="1371600" lvl="2" indent="-317500" algn="l" rtl="0">
              <a:lnSpc>
                <a:spcPct val="80000"/>
              </a:lnSpc>
              <a:spcBef>
                <a:spcPts val="0"/>
              </a:spcBef>
              <a:spcAft>
                <a:spcPts val="0"/>
              </a:spcAft>
              <a:buSzPts val="1400"/>
              <a:buChar char="○"/>
            </a:pPr>
            <a:r>
              <a:rPr lang="en-US" dirty="0" smtClean="0"/>
              <a:t>increased </a:t>
            </a:r>
            <a:r>
              <a:rPr lang="en-US" dirty="0"/>
              <a:t>isolation, difficulty connecting with campus </a:t>
            </a:r>
            <a:r>
              <a:rPr lang="en-US" dirty="0" smtClean="0"/>
              <a:t>services, especially if not living on campus.</a:t>
            </a:r>
            <a:endParaRPr dirty="0"/>
          </a:p>
          <a:p>
            <a:pPr marL="457200" lvl="0" indent="-317500" algn="l" rtl="0">
              <a:lnSpc>
                <a:spcPct val="80000"/>
              </a:lnSpc>
              <a:spcBef>
                <a:spcPts val="0"/>
              </a:spcBef>
              <a:spcAft>
                <a:spcPts val="0"/>
              </a:spcAft>
              <a:buSzPts val="1400"/>
              <a:buChar char="●"/>
            </a:pPr>
            <a:r>
              <a:rPr lang="en-US" dirty="0"/>
              <a:t>The symptoms described above are the more common symptoms seen in people with psychosis, but it’s not exhaustive. To the same effect, these same symptoms can be caused for other reasons, like thyroid problems, infection, a drug addiction or withdrawal states. Because of that, part of the process of diagnosing someone with psychosis involves checking to see if there may be another medical cause for their symptoms. </a:t>
            </a:r>
            <a:endParaRPr dirty="0"/>
          </a:p>
          <a:p>
            <a:pPr marL="0" lvl="0" indent="0" algn="l" rtl="0">
              <a:lnSpc>
                <a:spcPct val="80000"/>
              </a:lnSpc>
              <a:spcBef>
                <a:spcPts val="117"/>
              </a:spcBef>
              <a:spcAft>
                <a:spcPts val="0"/>
              </a:spcAft>
              <a:buClr>
                <a:schemeClr val="dk1"/>
              </a:buClr>
              <a:buFont typeface="Arial"/>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12: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3ab038603_0_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3ab038603_0_6:notes"/>
          <p:cNvSpPr txBox="1">
            <a:spLocks noGrp="1"/>
          </p:cNvSpPr>
          <p:nvPr>
            <p:ph type="body" idx="1"/>
          </p:nvPr>
        </p:nvSpPr>
        <p:spPr>
          <a:xfrm>
            <a:off x="695008" y="4387136"/>
            <a:ext cx="55602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Font typeface="Calibri"/>
              <a:buNone/>
            </a:pPr>
            <a:r>
              <a:rPr lang="en-US" b="1" dirty="0"/>
              <a:t>Note to presenter: </a:t>
            </a:r>
            <a:endParaRPr b="1" dirty="0"/>
          </a:p>
          <a:p>
            <a:pPr marL="0" lvl="0" indent="0" algn="l" rtl="0">
              <a:spcBef>
                <a:spcPts val="0"/>
              </a:spcBef>
              <a:spcAft>
                <a:spcPts val="0"/>
              </a:spcAft>
              <a:buClr>
                <a:schemeClr val="dk1"/>
              </a:buClr>
              <a:buSzPts val="1200"/>
              <a:buFont typeface="Calibri"/>
              <a:buNone/>
            </a:pPr>
            <a:r>
              <a:rPr lang="en-US" dirty="0"/>
              <a:t>Use this slide to show sequence of symptom onset and introduce importance of early intervention in recovery.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Some points to consider:</a:t>
            </a:r>
            <a:endParaRPr dirty="0"/>
          </a:p>
          <a:p>
            <a:pPr marL="342900" lvl="0" indent="-342900" algn="l" rtl="0">
              <a:spcBef>
                <a:spcPts val="0"/>
              </a:spcBef>
              <a:spcAft>
                <a:spcPts val="0"/>
              </a:spcAft>
              <a:buClr>
                <a:srgbClr val="0077B5"/>
              </a:buClr>
              <a:buSzPts val="2400"/>
              <a:buChar char="•"/>
            </a:pPr>
            <a:r>
              <a:rPr lang="en-US" dirty="0" err="1" smtClean="0"/>
              <a:t>Prodrome</a:t>
            </a:r>
            <a:r>
              <a:rPr lang="en-US" dirty="0"/>
              <a:t>:</a:t>
            </a:r>
            <a:r>
              <a:rPr lang="en-US" dirty="0" smtClean="0"/>
              <a:t> </a:t>
            </a:r>
            <a:r>
              <a:rPr lang="en-US" dirty="0"/>
              <a:t>Something is not </a:t>
            </a:r>
            <a:r>
              <a:rPr lang="en-US" dirty="0" smtClean="0"/>
              <a:t>“quite right,” </a:t>
            </a:r>
            <a:r>
              <a:rPr lang="en-US" dirty="0"/>
              <a:t>but otherwise unexplained drop in </a:t>
            </a:r>
            <a:r>
              <a:rPr lang="en-US" dirty="0" smtClean="0"/>
              <a:t>functioning.</a:t>
            </a:r>
            <a:r>
              <a:rPr lang="en-US" baseline="0" dirty="0" smtClean="0"/>
              <a:t> C</a:t>
            </a:r>
            <a:r>
              <a:rPr lang="en-US" dirty="0" smtClean="0"/>
              <a:t>an’t </a:t>
            </a:r>
            <a:r>
              <a:rPr lang="en-US" dirty="0"/>
              <a:t>be diagnosed (i.e</a:t>
            </a:r>
            <a:r>
              <a:rPr lang="en-US" dirty="0" smtClean="0"/>
              <a:t>., </a:t>
            </a:r>
            <a:r>
              <a:rPr lang="en-US" dirty="0"/>
              <a:t>often seen </a:t>
            </a:r>
            <a:r>
              <a:rPr lang="en-US" dirty="0" smtClean="0"/>
              <a:t>retroactively).</a:t>
            </a:r>
          </a:p>
          <a:p>
            <a:pPr marL="342900" lvl="0" indent="-342900" algn="l" rtl="0">
              <a:spcBef>
                <a:spcPts val="0"/>
              </a:spcBef>
              <a:spcAft>
                <a:spcPts val="0"/>
              </a:spcAft>
              <a:buClr>
                <a:srgbClr val="0077B5"/>
              </a:buClr>
              <a:buSzPts val="2400"/>
              <a:buChar char="•"/>
            </a:pPr>
            <a:r>
              <a:rPr lang="en-US" dirty="0" smtClean="0"/>
              <a:t>Symptoms</a:t>
            </a:r>
            <a:r>
              <a:rPr lang="en-US" baseline="0" dirty="0" smtClean="0"/>
              <a:t> include:</a:t>
            </a:r>
            <a:endParaRPr dirty="0"/>
          </a:p>
          <a:p>
            <a:pPr marL="742950" lvl="1" indent="-222250" algn="l" rtl="0">
              <a:lnSpc>
                <a:spcPct val="90000"/>
              </a:lnSpc>
              <a:spcBef>
                <a:spcPts val="0"/>
              </a:spcBef>
              <a:spcAft>
                <a:spcPts val="0"/>
              </a:spcAft>
              <a:buClr>
                <a:srgbClr val="0077B5"/>
              </a:buClr>
              <a:buSzPts val="1200"/>
              <a:buFont typeface="Calibri"/>
              <a:buChar char="◦"/>
            </a:pPr>
            <a:r>
              <a:rPr lang="en-US" dirty="0">
                <a:solidFill>
                  <a:srgbClr val="4D4D4D"/>
                </a:solidFill>
              </a:rPr>
              <a:t>d</a:t>
            </a:r>
            <a:r>
              <a:rPr lang="en-US" dirty="0" smtClean="0">
                <a:solidFill>
                  <a:srgbClr val="4D4D4D"/>
                </a:solidFill>
              </a:rPr>
              <a:t>ecreased </a:t>
            </a:r>
            <a:r>
              <a:rPr lang="en-US" dirty="0">
                <a:solidFill>
                  <a:srgbClr val="4D4D4D"/>
                </a:solidFill>
              </a:rPr>
              <a:t>concentration and attention</a:t>
            </a:r>
            <a:endParaRPr dirty="0">
              <a:solidFill>
                <a:srgbClr val="4D4D4D"/>
              </a:solidFill>
            </a:endParaRPr>
          </a:p>
          <a:p>
            <a:pPr marL="742950" lvl="1" indent="-222250" algn="l" rtl="0">
              <a:lnSpc>
                <a:spcPct val="90000"/>
              </a:lnSpc>
              <a:spcBef>
                <a:spcPts val="0"/>
              </a:spcBef>
              <a:spcAft>
                <a:spcPts val="0"/>
              </a:spcAft>
              <a:buClr>
                <a:srgbClr val="0077B5"/>
              </a:buClr>
              <a:buSzPts val="1200"/>
              <a:buFont typeface="Calibri"/>
              <a:buChar char="◦"/>
            </a:pPr>
            <a:r>
              <a:rPr lang="en-US" dirty="0">
                <a:solidFill>
                  <a:srgbClr val="4D4D4D"/>
                </a:solidFill>
              </a:rPr>
              <a:t>u</a:t>
            </a:r>
            <a:r>
              <a:rPr lang="en-US" dirty="0" smtClean="0">
                <a:solidFill>
                  <a:srgbClr val="4D4D4D"/>
                </a:solidFill>
              </a:rPr>
              <a:t>nexplained </a:t>
            </a:r>
            <a:r>
              <a:rPr lang="en-US" dirty="0">
                <a:solidFill>
                  <a:srgbClr val="4D4D4D"/>
                </a:solidFill>
              </a:rPr>
              <a:t>struggles with work &amp; school</a:t>
            </a:r>
            <a:endParaRPr dirty="0">
              <a:solidFill>
                <a:srgbClr val="4D4D4D"/>
              </a:solidFill>
            </a:endParaRPr>
          </a:p>
          <a:p>
            <a:pPr marL="742950" lvl="1" indent="-222250" algn="l" rtl="0">
              <a:lnSpc>
                <a:spcPct val="90000"/>
              </a:lnSpc>
              <a:spcBef>
                <a:spcPts val="0"/>
              </a:spcBef>
              <a:spcAft>
                <a:spcPts val="0"/>
              </a:spcAft>
              <a:buClr>
                <a:srgbClr val="0077B5"/>
              </a:buClr>
              <a:buSzPts val="1200"/>
              <a:buFont typeface="Calibri"/>
              <a:buChar char="◦"/>
            </a:pPr>
            <a:r>
              <a:rPr lang="en-US" dirty="0">
                <a:solidFill>
                  <a:srgbClr val="4D4D4D"/>
                </a:solidFill>
              </a:rPr>
              <a:t>d</a:t>
            </a:r>
            <a:r>
              <a:rPr lang="en-US" dirty="0" smtClean="0">
                <a:solidFill>
                  <a:srgbClr val="4D4D4D"/>
                </a:solidFill>
              </a:rPr>
              <a:t>ecreased </a:t>
            </a:r>
            <a:r>
              <a:rPr lang="en-US" dirty="0">
                <a:solidFill>
                  <a:srgbClr val="4D4D4D"/>
                </a:solidFill>
              </a:rPr>
              <a:t>motivation</a:t>
            </a:r>
            <a:endParaRPr dirty="0">
              <a:solidFill>
                <a:srgbClr val="4D4D4D"/>
              </a:solidFill>
            </a:endParaRPr>
          </a:p>
          <a:p>
            <a:pPr marL="742950" lvl="1" indent="-222250" algn="l" rtl="0">
              <a:lnSpc>
                <a:spcPct val="90000"/>
              </a:lnSpc>
              <a:spcBef>
                <a:spcPts val="0"/>
              </a:spcBef>
              <a:spcAft>
                <a:spcPts val="0"/>
              </a:spcAft>
              <a:buClr>
                <a:srgbClr val="0077B5"/>
              </a:buClr>
              <a:buSzPts val="1200"/>
              <a:buFont typeface="Calibri"/>
              <a:buChar char="◦"/>
            </a:pPr>
            <a:r>
              <a:rPr lang="en-US" dirty="0">
                <a:solidFill>
                  <a:srgbClr val="4D4D4D"/>
                </a:solidFill>
              </a:rPr>
              <a:t>d</a:t>
            </a:r>
            <a:r>
              <a:rPr lang="en-US" dirty="0" smtClean="0">
                <a:solidFill>
                  <a:srgbClr val="4D4D4D"/>
                </a:solidFill>
              </a:rPr>
              <a:t>epression</a:t>
            </a:r>
            <a:endParaRPr dirty="0">
              <a:solidFill>
                <a:srgbClr val="4D4D4D"/>
              </a:solidFill>
            </a:endParaRPr>
          </a:p>
          <a:p>
            <a:pPr marL="742950" lvl="1" indent="-222250" algn="l" rtl="0">
              <a:lnSpc>
                <a:spcPct val="90000"/>
              </a:lnSpc>
              <a:spcBef>
                <a:spcPts val="0"/>
              </a:spcBef>
              <a:spcAft>
                <a:spcPts val="0"/>
              </a:spcAft>
              <a:buClr>
                <a:srgbClr val="0077B5"/>
              </a:buClr>
              <a:buSzPts val="1200"/>
              <a:buFont typeface="Calibri"/>
              <a:buChar char="◦"/>
            </a:pPr>
            <a:r>
              <a:rPr lang="en-US" dirty="0">
                <a:solidFill>
                  <a:srgbClr val="4D4D4D"/>
                </a:solidFill>
              </a:rPr>
              <a:t>c</a:t>
            </a:r>
            <a:r>
              <a:rPr lang="en-US" dirty="0" smtClean="0">
                <a:solidFill>
                  <a:srgbClr val="4D4D4D"/>
                </a:solidFill>
              </a:rPr>
              <a:t>hanges </a:t>
            </a:r>
            <a:r>
              <a:rPr lang="en-US" dirty="0">
                <a:solidFill>
                  <a:srgbClr val="4D4D4D"/>
                </a:solidFill>
              </a:rPr>
              <a:t>in sleep</a:t>
            </a:r>
            <a:endParaRPr dirty="0">
              <a:solidFill>
                <a:srgbClr val="4D4D4D"/>
              </a:solidFill>
            </a:endParaRPr>
          </a:p>
          <a:p>
            <a:pPr marL="742950" lvl="1" indent="-222250" algn="l" rtl="0">
              <a:lnSpc>
                <a:spcPct val="90000"/>
              </a:lnSpc>
              <a:spcBef>
                <a:spcPts val="0"/>
              </a:spcBef>
              <a:spcAft>
                <a:spcPts val="0"/>
              </a:spcAft>
              <a:buClr>
                <a:srgbClr val="0077B5"/>
              </a:buClr>
              <a:buSzPts val="1200"/>
              <a:buFont typeface="Calibri"/>
              <a:buChar char="◦"/>
            </a:pPr>
            <a:r>
              <a:rPr lang="en-US" dirty="0">
                <a:solidFill>
                  <a:srgbClr val="4D4D4D"/>
                </a:solidFill>
              </a:rPr>
              <a:t>s</a:t>
            </a:r>
            <a:r>
              <a:rPr lang="en-US" dirty="0" smtClean="0">
                <a:solidFill>
                  <a:srgbClr val="4D4D4D"/>
                </a:solidFill>
              </a:rPr>
              <a:t>ocial </a:t>
            </a:r>
            <a:r>
              <a:rPr lang="en-US" dirty="0">
                <a:solidFill>
                  <a:srgbClr val="4D4D4D"/>
                </a:solidFill>
              </a:rPr>
              <a:t>withdrawal</a:t>
            </a:r>
            <a:endParaRPr dirty="0">
              <a:solidFill>
                <a:srgbClr val="4D4D4D"/>
              </a:solidFill>
            </a:endParaRPr>
          </a:p>
          <a:p>
            <a:pPr marL="742950" lvl="1" indent="-222250" algn="l" rtl="0">
              <a:lnSpc>
                <a:spcPct val="90000"/>
              </a:lnSpc>
              <a:spcBef>
                <a:spcPts val="0"/>
              </a:spcBef>
              <a:spcAft>
                <a:spcPts val="0"/>
              </a:spcAft>
              <a:buClr>
                <a:srgbClr val="0077B5"/>
              </a:buClr>
              <a:buSzPts val="1200"/>
              <a:buFont typeface="Calibri"/>
              <a:buChar char="◦"/>
            </a:pPr>
            <a:r>
              <a:rPr lang="en-US" dirty="0">
                <a:solidFill>
                  <a:srgbClr val="4D4D4D"/>
                </a:solidFill>
              </a:rPr>
              <a:t>a</a:t>
            </a:r>
            <a:r>
              <a:rPr lang="en-US" dirty="0" smtClean="0">
                <a:solidFill>
                  <a:srgbClr val="4D4D4D"/>
                </a:solidFill>
              </a:rPr>
              <a:t>nxiety </a:t>
            </a:r>
            <a:endParaRPr dirty="0">
              <a:solidFill>
                <a:srgbClr val="4D4D4D"/>
              </a:solidFill>
            </a:endParaRPr>
          </a:p>
          <a:p>
            <a:pPr marL="742950" lvl="1" indent="-222250" algn="l" rtl="0">
              <a:lnSpc>
                <a:spcPct val="90000"/>
              </a:lnSpc>
              <a:spcBef>
                <a:spcPts val="0"/>
              </a:spcBef>
              <a:spcAft>
                <a:spcPts val="0"/>
              </a:spcAft>
              <a:buClr>
                <a:srgbClr val="0077B5"/>
              </a:buClr>
              <a:buSzPts val="1200"/>
              <a:buFont typeface="Calibri"/>
              <a:buChar char="◦"/>
            </a:pPr>
            <a:r>
              <a:rPr lang="en-US" dirty="0">
                <a:solidFill>
                  <a:srgbClr val="4D4D4D"/>
                </a:solidFill>
              </a:rPr>
              <a:t>s</a:t>
            </a:r>
            <a:r>
              <a:rPr lang="en-US" dirty="0" smtClean="0">
                <a:solidFill>
                  <a:srgbClr val="4D4D4D"/>
                </a:solidFill>
              </a:rPr>
              <a:t>uspiciousness </a:t>
            </a:r>
            <a:endParaRPr dirty="0">
              <a:solidFill>
                <a:srgbClr val="4D4D4D"/>
              </a:solidFill>
            </a:endParaRPr>
          </a:p>
          <a:p>
            <a:pPr marL="742950" lvl="1" indent="-222250" algn="l" rtl="0">
              <a:lnSpc>
                <a:spcPct val="90000"/>
              </a:lnSpc>
              <a:spcBef>
                <a:spcPts val="0"/>
              </a:spcBef>
              <a:spcAft>
                <a:spcPts val="0"/>
              </a:spcAft>
              <a:buClr>
                <a:srgbClr val="0077B5"/>
              </a:buClr>
              <a:buSzPts val="1200"/>
              <a:buFont typeface="Calibri"/>
              <a:buChar char="◦"/>
            </a:pPr>
            <a:r>
              <a:rPr lang="en-US" dirty="0" smtClean="0">
                <a:solidFill>
                  <a:srgbClr val="4D4D4D"/>
                </a:solidFill>
              </a:rPr>
              <a:t>Irritability.</a:t>
            </a:r>
            <a:endParaRPr dirty="0">
              <a:solidFill>
                <a:srgbClr val="4D4D4D"/>
              </a:solidFill>
            </a:endParaRPr>
          </a:p>
          <a:p>
            <a:pPr marL="342900" lvl="0" indent="-266700" algn="l" rtl="0">
              <a:lnSpc>
                <a:spcPct val="90000"/>
              </a:lnSpc>
              <a:spcBef>
                <a:spcPts val="0"/>
              </a:spcBef>
              <a:spcAft>
                <a:spcPts val="0"/>
              </a:spcAft>
              <a:buClr>
                <a:srgbClr val="0077B5"/>
              </a:buClr>
              <a:buSzPts val="1200"/>
              <a:buFont typeface="Calibri"/>
              <a:buChar char="•"/>
            </a:pPr>
            <a:r>
              <a:rPr lang="en-US" dirty="0" smtClean="0"/>
              <a:t>Recovery:</a:t>
            </a:r>
            <a:r>
              <a:rPr lang="en-US" baseline="0" dirty="0" smtClean="0"/>
              <a:t> </a:t>
            </a:r>
            <a:r>
              <a:rPr lang="en-US" dirty="0" smtClean="0">
                <a:solidFill>
                  <a:srgbClr val="4D4D4D"/>
                </a:solidFill>
              </a:rPr>
              <a:t>Some </a:t>
            </a:r>
            <a:r>
              <a:rPr lang="en-US" dirty="0">
                <a:solidFill>
                  <a:srgbClr val="4D4D4D"/>
                </a:solidFill>
              </a:rPr>
              <a:t>of the symptoms that emerged in the </a:t>
            </a:r>
            <a:r>
              <a:rPr lang="en-US" dirty="0" smtClean="0">
                <a:solidFill>
                  <a:srgbClr val="4D4D4D"/>
                </a:solidFill>
              </a:rPr>
              <a:t>acute </a:t>
            </a:r>
            <a:r>
              <a:rPr lang="en-US" dirty="0">
                <a:solidFill>
                  <a:srgbClr val="4D4D4D"/>
                </a:solidFill>
              </a:rPr>
              <a:t>p</a:t>
            </a:r>
            <a:r>
              <a:rPr lang="en-US" dirty="0" smtClean="0">
                <a:solidFill>
                  <a:srgbClr val="4D4D4D"/>
                </a:solidFill>
              </a:rPr>
              <a:t>hase </a:t>
            </a:r>
            <a:r>
              <a:rPr lang="en-US" dirty="0">
                <a:solidFill>
                  <a:srgbClr val="4D4D4D"/>
                </a:solidFill>
              </a:rPr>
              <a:t>may linger in the </a:t>
            </a:r>
            <a:r>
              <a:rPr lang="en-US" dirty="0" smtClean="0">
                <a:solidFill>
                  <a:srgbClr val="4D4D4D"/>
                </a:solidFill>
              </a:rPr>
              <a:t>recovery </a:t>
            </a:r>
            <a:r>
              <a:rPr lang="en-US" dirty="0">
                <a:solidFill>
                  <a:srgbClr val="4D4D4D"/>
                </a:solidFill>
              </a:rPr>
              <a:t>p</a:t>
            </a:r>
            <a:r>
              <a:rPr lang="en-US" dirty="0" smtClean="0">
                <a:solidFill>
                  <a:srgbClr val="4D4D4D"/>
                </a:solidFill>
              </a:rPr>
              <a:t>hase</a:t>
            </a:r>
            <a:r>
              <a:rPr lang="en-US" dirty="0">
                <a:solidFill>
                  <a:srgbClr val="4D4D4D"/>
                </a:solidFill>
              </a:rPr>
              <a:t>, but with appropriate treatments, the vast majority of people successfully recover from their first episode of psychosis.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360"/>
              </a:spcBef>
              <a:spcAft>
                <a:spcPts val="0"/>
              </a:spcAft>
              <a:buNone/>
            </a:pPr>
            <a:endParaRPr dirty="0"/>
          </a:p>
        </p:txBody>
      </p:sp>
      <p:sp>
        <p:nvSpPr>
          <p:cNvPr id="155" name="Google Shape;155;g63ab038603_0_6:notes"/>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9: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None/>
            </a:pPr>
            <a:r>
              <a:rPr lang="en-US" b="1" dirty="0"/>
              <a:t>Note to presenter: </a:t>
            </a:r>
            <a:endParaRPr b="1" dirty="0"/>
          </a:p>
          <a:p>
            <a:pPr marL="0" marR="0" lvl="0" indent="0" algn="l" rtl="0">
              <a:lnSpc>
                <a:spcPct val="100000"/>
              </a:lnSpc>
              <a:spcBef>
                <a:spcPts val="0"/>
              </a:spcBef>
              <a:spcAft>
                <a:spcPts val="0"/>
              </a:spcAft>
              <a:buNone/>
            </a:pPr>
            <a:r>
              <a:rPr lang="en-US" dirty="0"/>
              <a:t>Use this slide to talk about incidence of psychosis and risk factors. </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US" dirty="0"/>
              <a:t>Notes on risk factors:</a:t>
            </a:r>
            <a:endParaRPr dirty="0"/>
          </a:p>
          <a:p>
            <a:pPr marL="457200" marR="0" lvl="0" indent="-317500" algn="l" rtl="0">
              <a:lnSpc>
                <a:spcPct val="100000"/>
              </a:lnSpc>
              <a:spcBef>
                <a:spcPts val="0"/>
              </a:spcBef>
              <a:spcAft>
                <a:spcPts val="0"/>
              </a:spcAft>
              <a:buSzPts val="1400"/>
              <a:buChar char="●"/>
            </a:pPr>
            <a:r>
              <a:rPr lang="en-US" dirty="0"/>
              <a:t>Environmental influences: Prenatal complications, immigration, viral infections and urban living</a:t>
            </a:r>
            <a:endParaRPr dirty="0"/>
          </a:p>
          <a:p>
            <a:pPr marL="457200" marR="0" lvl="0" indent="-317500" algn="l" rtl="0">
              <a:lnSpc>
                <a:spcPct val="100000"/>
              </a:lnSpc>
              <a:spcBef>
                <a:spcPts val="0"/>
              </a:spcBef>
              <a:spcAft>
                <a:spcPts val="0"/>
              </a:spcAft>
              <a:buSzPts val="1400"/>
              <a:buChar char="●"/>
            </a:pPr>
            <a:r>
              <a:rPr lang="en-US" dirty="0" smtClean="0"/>
              <a:t>Trauma/Stress:</a:t>
            </a:r>
            <a:r>
              <a:rPr lang="en-US" baseline="0" dirty="0" smtClean="0"/>
              <a:t> H</a:t>
            </a:r>
            <a:r>
              <a:rPr lang="en-US" dirty="0" smtClean="0"/>
              <a:t>istorical </a:t>
            </a:r>
            <a:r>
              <a:rPr lang="en-US" dirty="0"/>
              <a:t>trauma </a:t>
            </a:r>
            <a:r>
              <a:rPr lang="en-US" dirty="0" smtClean="0"/>
              <a:t>(</a:t>
            </a:r>
            <a:r>
              <a:rPr lang="en-US" dirty="0"/>
              <a:t>e.g</a:t>
            </a:r>
            <a:r>
              <a:rPr lang="en-US" dirty="0" smtClean="0"/>
              <a:t>., </a:t>
            </a:r>
            <a:r>
              <a:rPr lang="en-US" dirty="0"/>
              <a:t>assault, racism, abuse…) </a:t>
            </a:r>
            <a:endParaRPr dirty="0"/>
          </a:p>
          <a:p>
            <a:pPr marL="457200" marR="0" lvl="0" indent="-317500" algn="l" rtl="0">
              <a:lnSpc>
                <a:spcPct val="100000"/>
              </a:lnSpc>
              <a:spcBef>
                <a:spcPts val="0"/>
              </a:spcBef>
              <a:spcAft>
                <a:spcPts val="0"/>
              </a:spcAft>
              <a:buSzPts val="1400"/>
              <a:buChar char="●"/>
            </a:pPr>
            <a:r>
              <a:rPr lang="en-US" dirty="0"/>
              <a:t>Physical illness or injury: Traumatic brain injuries, brain tumors, strokes, HIV and some brain diseases such as Parkinson’s, Alzheimer’s and </a:t>
            </a:r>
            <a:r>
              <a:rPr lang="en-US" dirty="0" smtClean="0"/>
              <a:t>dementia</a:t>
            </a:r>
            <a:endParaRPr dirty="0"/>
          </a:p>
          <a:p>
            <a:pPr marL="457200" marR="0" lvl="0" indent="-317500" algn="l" rtl="0">
              <a:lnSpc>
                <a:spcPct val="100000"/>
              </a:lnSpc>
              <a:spcBef>
                <a:spcPts val="0"/>
              </a:spcBef>
              <a:spcAft>
                <a:spcPts val="0"/>
              </a:spcAft>
              <a:buSzPts val="1400"/>
              <a:buChar char="●"/>
            </a:pPr>
            <a:r>
              <a:rPr lang="en-US" dirty="0"/>
              <a:t>Genetics: Higher risk for individuals with family history of mental illness, 13% likelihood for individual with a parent who has SCZ  </a:t>
            </a:r>
            <a:endParaRPr dirty="0"/>
          </a:p>
          <a:p>
            <a:pPr marL="457200" marR="0" lvl="0" indent="-317500" algn="l" rtl="0">
              <a:lnSpc>
                <a:spcPct val="100000"/>
              </a:lnSpc>
              <a:spcBef>
                <a:spcPts val="0"/>
              </a:spcBef>
              <a:spcAft>
                <a:spcPts val="0"/>
              </a:spcAft>
              <a:buSzPts val="1400"/>
              <a:buChar char="●"/>
            </a:pPr>
            <a:r>
              <a:rPr lang="en-US" dirty="0"/>
              <a:t>Substance </a:t>
            </a:r>
            <a:r>
              <a:rPr lang="en-US" dirty="0" smtClean="0"/>
              <a:t>use: </a:t>
            </a:r>
            <a:r>
              <a:rPr lang="en-US" dirty="0"/>
              <a:t>Marijuana in particular has been associated with increased risk of </a:t>
            </a:r>
            <a:r>
              <a:rPr lang="en-US" dirty="0" smtClean="0"/>
              <a:t>schizophrenia, </a:t>
            </a:r>
            <a:r>
              <a:rPr lang="en-US" dirty="0"/>
              <a:t>particularly for youth who’ve use at young </a:t>
            </a:r>
            <a:r>
              <a:rPr lang="en-US" dirty="0" smtClean="0"/>
              <a:t>age.</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
        <p:nvSpPr>
          <p:cNvPr id="170" name="Google Shape;170;p1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11: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lnSpc>
                <a:spcPct val="60000"/>
              </a:lnSpc>
              <a:spcBef>
                <a:spcPts val="0"/>
              </a:spcBef>
              <a:spcAft>
                <a:spcPts val="0"/>
              </a:spcAft>
              <a:buNone/>
            </a:pPr>
            <a:r>
              <a:rPr lang="en-US" b="1" dirty="0">
                <a:solidFill>
                  <a:srgbClr val="000000"/>
                </a:solidFill>
              </a:rPr>
              <a:t>Note to presenter:</a:t>
            </a:r>
            <a:endParaRPr b="1" dirty="0">
              <a:solidFill>
                <a:srgbClr val="000000"/>
              </a:solidFill>
            </a:endParaRPr>
          </a:p>
          <a:p>
            <a:pPr marL="0" lvl="0" indent="0" algn="l" rtl="0">
              <a:lnSpc>
                <a:spcPct val="60000"/>
              </a:lnSpc>
              <a:spcBef>
                <a:spcPts val="0"/>
              </a:spcBef>
              <a:spcAft>
                <a:spcPts val="0"/>
              </a:spcAft>
              <a:buNone/>
            </a:pPr>
            <a:r>
              <a:rPr lang="en-US" dirty="0">
                <a:solidFill>
                  <a:srgbClr val="000000"/>
                </a:solidFill>
              </a:rPr>
              <a:t>Image links to video (approx. </a:t>
            </a:r>
            <a:r>
              <a:rPr lang="en-US" dirty="0" smtClean="0">
                <a:solidFill>
                  <a:srgbClr val="000000"/>
                </a:solidFill>
              </a:rPr>
              <a:t>two </a:t>
            </a:r>
            <a:r>
              <a:rPr lang="en-US" dirty="0">
                <a:solidFill>
                  <a:srgbClr val="000000"/>
                </a:solidFill>
              </a:rPr>
              <a:t>minutes) on </a:t>
            </a:r>
            <a:r>
              <a:rPr lang="en-US" dirty="0" smtClean="0">
                <a:solidFill>
                  <a:srgbClr val="000000"/>
                </a:solidFill>
              </a:rPr>
              <a:t>the stress </a:t>
            </a:r>
            <a:r>
              <a:rPr lang="en-US" dirty="0">
                <a:solidFill>
                  <a:srgbClr val="000000"/>
                </a:solidFill>
              </a:rPr>
              <a:t>v</a:t>
            </a:r>
            <a:r>
              <a:rPr lang="en-US" dirty="0" smtClean="0">
                <a:solidFill>
                  <a:srgbClr val="000000"/>
                </a:solidFill>
              </a:rPr>
              <a:t>ulnerability model. </a:t>
            </a:r>
            <a:endParaRPr dirty="0">
              <a:solidFill>
                <a:srgbClr val="000000"/>
              </a:solidFill>
            </a:endParaRPr>
          </a:p>
          <a:p>
            <a:pPr marL="0" lvl="0" indent="0" algn="l" rtl="0">
              <a:lnSpc>
                <a:spcPct val="60000"/>
              </a:lnSpc>
              <a:spcBef>
                <a:spcPts val="0"/>
              </a:spcBef>
              <a:spcAft>
                <a:spcPts val="0"/>
              </a:spcAft>
              <a:buNone/>
            </a:pPr>
            <a:endParaRPr sz="1400" b="1" dirty="0">
              <a:solidFill>
                <a:schemeClr val="accent1"/>
              </a:solidFill>
            </a:endParaRPr>
          </a:p>
          <a:p>
            <a:pPr marL="0" lvl="1" indent="0" algn="l" rtl="0">
              <a:lnSpc>
                <a:spcPct val="60000"/>
              </a:lnSpc>
              <a:spcBef>
                <a:spcPts val="303"/>
              </a:spcBef>
              <a:spcAft>
                <a:spcPts val="0"/>
              </a:spcAft>
              <a:buNone/>
            </a:pPr>
            <a:endParaRPr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p1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b="1" dirty="0"/>
              <a:t>Note to presenter:</a:t>
            </a:r>
            <a:endParaRPr b="1" dirty="0"/>
          </a:p>
          <a:p>
            <a:pPr marL="0" lvl="0" indent="0" algn="l" rtl="0">
              <a:spcBef>
                <a:spcPts val="0"/>
              </a:spcBef>
              <a:spcAft>
                <a:spcPts val="0"/>
              </a:spcAft>
              <a:buNone/>
            </a:pPr>
            <a:r>
              <a:rPr lang="en-US" dirty="0"/>
              <a:t>Use this slide to introduce importance of early </a:t>
            </a:r>
            <a:r>
              <a:rPr lang="en-US" dirty="0" smtClean="0"/>
              <a:t>intervention.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Consider</a:t>
            </a:r>
            <a:r>
              <a:rPr lang="en-US" baseline="0" dirty="0" smtClean="0"/>
              <a:t> r</a:t>
            </a:r>
            <a:r>
              <a:rPr lang="en-US" dirty="0" smtClean="0"/>
              <a:t>isks </a:t>
            </a:r>
            <a:r>
              <a:rPr lang="en-US" dirty="0"/>
              <a:t>of not intervening </a:t>
            </a:r>
            <a:r>
              <a:rPr lang="en-US" dirty="0" smtClean="0"/>
              <a:t>(e.g., </a:t>
            </a:r>
            <a:r>
              <a:rPr lang="en-US" dirty="0"/>
              <a:t>young people may drop out of school, risk of suicide</a:t>
            </a:r>
            <a:r>
              <a:rPr lang="en-US" dirty="0" smtClean="0"/>
              <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smtClean="0"/>
              <a:t>Introduce the concept </a:t>
            </a:r>
            <a:r>
              <a:rPr lang="en-US" dirty="0"/>
              <a:t>of duration of untreated </a:t>
            </a:r>
            <a:r>
              <a:rPr lang="en-US" dirty="0" smtClean="0"/>
              <a:t>psychosis.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Early Psychosis Intervention programs </a:t>
            </a:r>
            <a:r>
              <a:rPr lang="en-US" dirty="0" smtClean="0"/>
              <a:t>are founded </a:t>
            </a:r>
            <a:r>
              <a:rPr lang="en-US" dirty="0"/>
              <a:t>on hope and </a:t>
            </a:r>
            <a:r>
              <a:rPr lang="en-US" dirty="0" smtClean="0"/>
              <a:t>recovery. </a:t>
            </a:r>
            <a:endParaRPr dirty="0"/>
          </a:p>
          <a:p>
            <a:pPr marL="0" lvl="0" indent="0" algn="l" rtl="0">
              <a:spcBef>
                <a:spcPts val="360"/>
              </a:spcBef>
              <a:spcAft>
                <a:spcPts val="0"/>
              </a:spcAft>
              <a:buNone/>
            </a:pPr>
            <a:r>
              <a:rPr lang="en-US" dirty="0"/>
              <a:t>Research suggests that EPI </a:t>
            </a:r>
            <a:r>
              <a:rPr lang="en-US" dirty="0" smtClean="0"/>
              <a:t>may:</a:t>
            </a:r>
          </a:p>
          <a:p>
            <a:pPr marL="171450" lvl="0" indent="-171450" algn="l" rtl="0">
              <a:spcBef>
                <a:spcPts val="360"/>
              </a:spcBef>
              <a:spcAft>
                <a:spcPts val="0"/>
              </a:spcAft>
              <a:buFont typeface="Arial" panose="020B0604020202020204" pitchFamily="34" charset="0"/>
              <a:buChar char="•"/>
            </a:pPr>
            <a:r>
              <a:rPr lang="en-US" dirty="0" smtClean="0"/>
              <a:t>improve </a:t>
            </a:r>
            <a:r>
              <a:rPr lang="en-US" dirty="0"/>
              <a:t>outcomes, especially if duration of untreated illness is </a:t>
            </a:r>
            <a:r>
              <a:rPr lang="en-US" dirty="0" smtClean="0"/>
              <a:t>limited </a:t>
            </a:r>
            <a:endParaRPr dirty="0"/>
          </a:p>
          <a:p>
            <a:pPr marL="171450" lvl="0" indent="-171450" algn="l" rtl="0">
              <a:spcBef>
                <a:spcPts val="360"/>
              </a:spcBef>
              <a:spcAft>
                <a:spcPts val="0"/>
              </a:spcAft>
              <a:buFont typeface="Arial" panose="020B0604020202020204" pitchFamily="34" charset="0"/>
              <a:buChar char="•"/>
            </a:pPr>
            <a:r>
              <a:rPr lang="en-US" dirty="0"/>
              <a:t>d</a:t>
            </a:r>
            <a:r>
              <a:rPr lang="en-US" dirty="0" smtClean="0"/>
              <a:t>ecrease </a:t>
            </a:r>
            <a:r>
              <a:rPr lang="en-US" dirty="0"/>
              <a:t>or eliminate hospital </a:t>
            </a:r>
            <a:r>
              <a:rPr lang="en-US" dirty="0" smtClean="0"/>
              <a:t>admissions</a:t>
            </a:r>
            <a:endParaRPr dirty="0"/>
          </a:p>
          <a:p>
            <a:pPr marL="171450" lvl="0" indent="-171450" algn="l" rtl="0">
              <a:spcBef>
                <a:spcPts val="360"/>
              </a:spcBef>
              <a:spcAft>
                <a:spcPts val="0"/>
              </a:spcAft>
              <a:buFont typeface="Arial" panose="020B0604020202020204" pitchFamily="34" charset="0"/>
              <a:buChar char="•"/>
            </a:pPr>
            <a:r>
              <a:rPr lang="en-US" dirty="0"/>
              <a:t>h</a:t>
            </a:r>
            <a:r>
              <a:rPr lang="en-US" dirty="0" smtClean="0"/>
              <a:t>elp </a:t>
            </a:r>
            <a:r>
              <a:rPr lang="en-US" dirty="0"/>
              <a:t>youth reclaim their </a:t>
            </a:r>
            <a:r>
              <a:rPr lang="en-US" dirty="0" smtClean="0"/>
              <a:t>lives</a:t>
            </a:r>
            <a:endParaRPr dirty="0"/>
          </a:p>
          <a:p>
            <a:pPr marL="171450" lvl="0" indent="-171450" algn="l" rtl="0">
              <a:spcBef>
                <a:spcPts val="360"/>
              </a:spcBef>
              <a:spcAft>
                <a:spcPts val="0"/>
              </a:spcAft>
              <a:buFont typeface="Arial" panose="020B0604020202020204" pitchFamily="34" charset="0"/>
              <a:buChar char="•"/>
            </a:pPr>
            <a:r>
              <a:rPr lang="en-US" dirty="0"/>
              <a:t>m</a:t>
            </a:r>
            <a:r>
              <a:rPr lang="en-US" dirty="0" smtClean="0"/>
              <a:t>aintain </a:t>
            </a:r>
            <a:r>
              <a:rPr lang="en-US" dirty="0"/>
              <a:t>healthy lifestyle </a:t>
            </a:r>
            <a:r>
              <a:rPr lang="en-US" dirty="0" smtClean="0"/>
              <a:t>with or without </a:t>
            </a:r>
            <a:r>
              <a:rPr lang="en-US" dirty="0"/>
              <a:t>chronic </a:t>
            </a:r>
            <a:r>
              <a:rPr lang="en-US" dirty="0" smtClean="0"/>
              <a:t>illness</a:t>
            </a:r>
            <a:endParaRPr dirty="0"/>
          </a:p>
          <a:p>
            <a:pPr marL="171450" lvl="0" indent="-171450" algn="l" rtl="0">
              <a:spcBef>
                <a:spcPts val="360"/>
              </a:spcBef>
              <a:spcAft>
                <a:spcPts val="0"/>
              </a:spcAft>
              <a:buFont typeface="Arial" panose="020B0604020202020204" pitchFamily="34" charset="0"/>
              <a:buChar char="•"/>
            </a:pPr>
            <a:r>
              <a:rPr lang="en-US" dirty="0"/>
              <a:t>s</a:t>
            </a:r>
            <a:r>
              <a:rPr lang="en-US" dirty="0" smtClean="0"/>
              <a:t>upport </a:t>
            </a:r>
            <a:r>
              <a:rPr lang="en-US" dirty="0"/>
              <a:t>families and </a:t>
            </a:r>
            <a:r>
              <a:rPr lang="en-US" dirty="0" smtClean="0"/>
              <a:t>caregivers</a:t>
            </a:r>
            <a:endParaRPr dirty="0"/>
          </a:p>
          <a:p>
            <a:pPr marL="171450" lvl="0" indent="-171450" algn="l" rtl="0">
              <a:spcBef>
                <a:spcPts val="360"/>
              </a:spcBef>
              <a:spcAft>
                <a:spcPts val="0"/>
              </a:spcAft>
              <a:buFont typeface="Arial" panose="020B0604020202020204" pitchFamily="34" charset="0"/>
              <a:buChar char="•"/>
            </a:pPr>
            <a:r>
              <a:rPr lang="en-US" dirty="0"/>
              <a:t>e</a:t>
            </a:r>
            <a:r>
              <a:rPr lang="en-US" dirty="0" smtClean="0"/>
              <a:t>liminate </a:t>
            </a:r>
            <a:r>
              <a:rPr lang="en-US" dirty="0"/>
              <a:t>need for long-term mental health </a:t>
            </a:r>
            <a:r>
              <a:rPr lang="en-US" dirty="0" smtClean="0"/>
              <a:t>services/psychiatry</a:t>
            </a:r>
            <a:endParaRPr dirty="0"/>
          </a:p>
          <a:p>
            <a:pPr marL="171450" lvl="0" indent="-171450" algn="l" rtl="0">
              <a:spcBef>
                <a:spcPts val="360"/>
              </a:spcBef>
              <a:spcAft>
                <a:spcPts val="0"/>
              </a:spcAft>
              <a:buFont typeface="Arial" panose="020B0604020202020204" pitchFamily="34" charset="0"/>
              <a:buChar char="•"/>
            </a:pPr>
            <a:r>
              <a:rPr lang="en-US" dirty="0"/>
              <a:t>k</a:t>
            </a:r>
            <a:r>
              <a:rPr lang="en-US" dirty="0" smtClean="0"/>
              <a:t>eep </a:t>
            </a:r>
            <a:r>
              <a:rPr lang="en-US" dirty="0"/>
              <a:t>youth in their </a:t>
            </a:r>
            <a:r>
              <a:rPr lang="en-US" dirty="0" smtClean="0"/>
              <a:t>communities</a:t>
            </a:r>
            <a:endParaRPr dirty="0"/>
          </a:p>
          <a:p>
            <a:pPr marL="171450" lvl="0" indent="-171450" algn="l" rtl="0">
              <a:spcBef>
                <a:spcPts val="360"/>
              </a:spcBef>
              <a:spcAft>
                <a:spcPts val="0"/>
              </a:spcAft>
              <a:buFont typeface="Arial" panose="020B0604020202020204" pitchFamily="34" charset="0"/>
              <a:buChar char="•"/>
            </a:pPr>
            <a:r>
              <a:rPr lang="en-US" dirty="0"/>
              <a:t>p</a:t>
            </a:r>
            <a:r>
              <a:rPr lang="en-US" dirty="0" smtClean="0"/>
              <a:t>revent </a:t>
            </a:r>
            <a:r>
              <a:rPr lang="en-US" dirty="0"/>
              <a:t>youth from getting involved with justice </a:t>
            </a:r>
            <a:r>
              <a:rPr lang="en-US" dirty="0" smtClean="0"/>
              <a:t>system</a:t>
            </a:r>
            <a:endParaRPr dirty="0"/>
          </a:p>
          <a:p>
            <a:pPr marL="171450" lvl="0" indent="-171450" algn="l" rtl="0">
              <a:spcBef>
                <a:spcPts val="360"/>
              </a:spcBef>
              <a:spcAft>
                <a:spcPts val="0"/>
              </a:spcAft>
              <a:buFont typeface="Arial" panose="020B0604020202020204" pitchFamily="34" charset="0"/>
              <a:buChar char="•"/>
            </a:pPr>
            <a:r>
              <a:rPr lang="en-US" dirty="0"/>
              <a:t>p</a:t>
            </a:r>
            <a:r>
              <a:rPr lang="en-US" dirty="0" smtClean="0"/>
              <a:t>reserve </a:t>
            </a:r>
            <a:r>
              <a:rPr lang="en-US" dirty="0"/>
              <a:t>cognitive abilities like attention, concentration</a:t>
            </a:r>
            <a:r>
              <a:rPr lang="en-US" dirty="0" smtClean="0"/>
              <a: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p2"/>
          <p:cNvSpPr/>
          <p:nvPr/>
        </p:nvSpPr>
        <p:spPr>
          <a:xfrm>
            <a:off x="0" y="0"/>
            <a:ext cx="12192000" cy="4221088"/>
          </a:xfrm>
          <a:prstGeom prst="rect">
            <a:avLst/>
          </a:prstGeom>
          <a:solidFill>
            <a:srgbClr val="0077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1199456" y="980729"/>
            <a:ext cx="9739973" cy="86149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946176" y="1916832"/>
            <a:ext cx="8246533" cy="11430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SzPts val="2000"/>
              <a:buNone/>
              <a:defRPr sz="2000">
                <a:solidFill>
                  <a:schemeClr val="lt1"/>
                </a:solidFill>
                <a:latin typeface="Arial"/>
                <a:ea typeface="Arial"/>
                <a:cs typeface="Arial"/>
                <a:sym typeface="Aria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8" name="Google Shape;18;p2"/>
          <p:cNvPicPr preferRelativeResize="0"/>
          <p:nvPr/>
        </p:nvPicPr>
        <p:blipFill rotWithShape="1">
          <a:blip r:embed="rId2">
            <a:alphaModFix/>
          </a:blip>
          <a:srcRect/>
          <a:stretch/>
        </p:blipFill>
        <p:spPr>
          <a:xfrm>
            <a:off x="9552384" y="4841776"/>
            <a:ext cx="2016224" cy="2016224"/>
          </a:xfrm>
          <a:prstGeom prst="rect">
            <a:avLst/>
          </a:prstGeom>
          <a:noFill/>
          <a:ln>
            <a:noFill/>
          </a:ln>
        </p:spPr>
      </p:pic>
      <p:sp>
        <p:nvSpPr>
          <p:cNvPr id="19" name="Google Shape;19;p2"/>
          <p:cNvSpPr txBox="1">
            <a:spLocks noGrp="1"/>
          </p:cNvSpPr>
          <p:nvPr>
            <p:ph type="body" idx="2"/>
          </p:nvPr>
        </p:nvSpPr>
        <p:spPr>
          <a:xfrm>
            <a:off x="623392" y="5637245"/>
            <a:ext cx="7584016" cy="50428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20"/>
              </a:spcBef>
              <a:spcAft>
                <a:spcPts val="0"/>
              </a:spcAft>
              <a:buSzPts val="1100"/>
              <a:buNone/>
              <a:defRPr sz="1100"/>
            </a:lvl4pPr>
            <a:lvl5pPr marL="2286000" lvl="4" indent="-228600" algn="l">
              <a:spcBef>
                <a:spcPts val="210"/>
              </a:spcBef>
              <a:spcAft>
                <a:spcPts val="0"/>
              </a:spcAft>
              <a:buSzPts val="1050"/>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09603" y="1219200"/>
            <a:ext cx="4011084" cy="762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4D4D4D"/>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4766733" y="1219201"/>
            <a:ext cx="6815667" cy="449580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11"/>
          <p:cNvSpPr txBox="1">
            <a:spLocks noGrp="1"/>
          </p:cNvSpPr>
          <p:nvPr>
            <p:ph type="body" idx="2"/>
          </p:nvPr>
        </p:nvSpPr>
        <p:spPr>
          <a:xfrm>
            <a:off x="609603" y="1981202"/>
            <a:ext cx="4011084" cy="41449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1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Google Shape;80;p1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2389717" y="4800601"/>
            <a:ext cx="73152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4D4D4D"/>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a:spLocks noGrp="1"/>
          </p:cNvSpPr>
          <p:nvPr>
            <p:ph type="pic" idx="2"/>
          </p:nvPr>
        </p:nvSpPr>
        <p:spPr>
          <a:xfrm>
            <a:off x="2389717" y="1219202"/>
            <a:ext cx="7315200" cy="350837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77B5"/>
              </a:buClr>
              <a:buSzPts val="3200"/>
              <a:buFont typeface="Arial"/>
              <a:buNone/>
              <a:defRPr sz="3200" b="0" i="0" u="none" strike="noStrike" cap="none">
                <a:solidFill>
                  <a:srgbClr val="4D4D4D"/>
                </a:solidFill>
                <a:latin typeface="Arial"/>
                <a:ea typeface="Arial"/>
                <a:cs typeface="Arial"/>
                <a:sym typeface="Arial"/>
              </a:defRPr>
            </a:lvl1pPr>
            <a:lvl2pPr marR="0" lvl="1" algn="l" rtl="0">
              <a:spcBef>
                <a:spcPts val="560"/>
              </a:spcBef>
              <a:spcAft>
                <a:spcPts val="0"/>
              </a:spcAft>
              <a:buClr>
                <a:srgbClr val="0077B5"/>
              </a:buClr>
              <a:buSzPts val="2800"/>
              <a:buFont typeface="Arial"/>
              <a:buNone/>
              <a:defRPr sz="2800" b="0" i="0" u="none" strike="noStrike" cap="none">
                <a:solidFill>
                  <a:srgbClr val="4D4D4D"/>
                </a:solidFill>
                <a:latin typeface="Arial"/>
                <a:ea typeface="Arial"/>
                <a:cs typeface="Arial"/>
                <a:sym typeface="Arial"/>
              </a:defRPr>
            </a:lvl2pPr>
            <a:lvl3pPr marR="0" lvl="2" algn="l" rtl="0">
              <a:spcBef>
                <a:spcPts val="480"/>
              </a:spcBef>
              <a:spcAft>
                <a:spcPts val="0"/>
              </a:spcAft>
              <a:buClr>
                <a:srgbClr val="0077B5"/>
              </a:buClr>
              <a:buSzPts val="2400"/>
              <a:buFont typeface="Noto Sans Symbols"/>
              <a:buNone/>
              <a:defRPr sz="2400" b="0" i="0" u="none" strike="noStrike" cap="none">
                <a:solidFill>
                  <a:srgbClr val="4D4D4D"/>
                </a:solidFill>
                <a:latin typeface="Arial"/>
                <a:ea typeface="Arial"/>
                <a:cs typeface="Arial"/>
                <a:sym typeface="Arial"/>
              </a:defRPr>
            </a:lvl3pPr>
            <a:lvl4pPr marR="0" lvl="3" algn="l" rtl="0">
              <a:spcBef>
                <a:spcPts val="400"/>
              </a:spcBef>
              <a:spcAft>
                <a:spcPts val="0"/>
              </a:spcAft>
              <a:buClr>
                <a:srgbClr val="0077B5"/>
              </a:buClr>
              <a:buSzPts val="2000"/>
              <a:buFont typeface="Arial"/>
              <a:buNone/>
              <a:defRPr sz="2000" b="0" i="0" u="none" strike="noStrike" cap="none">
                <a:solidFill>
                  <a:srgbClr val="4D4D4D"/>
                </a:solidFill>
                <a:latin typeface="Arial"/>
                <a:ea typeface="Arial"/>
                <a:cs typeface="Arial"/>
                <a:sym typeface="Arial"/>
              </a:defRPr>
            </a:lvl4pPr>
            <a:lvl5pPr marR="0" lvl="4" algn="l" rtl="0">
              <a:spcBef>
                <a:spcPts val="400"/>
              </a:spcBef>
              <a:spcAft>
                <a:spcPts val="0"/>
              </a:spcAft>
              <a:buClr>
                <a:srgbClr val="0077B5"/>
              </a:buClr>
              <a:buSzPts val="2000"/>
              <a:buFont typeface="Arial"/>
              <a:buNone/>
              <a:defRPr sz="2000" b="0" i="0" u="none" strike="noStrike" cap="none">
                <a:solidFill>
                  <a:srgbClr val="4D4D4D"/>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body" idx="1"/>
          </p:nvPr>
        </p:nvSpPr>
        <p:spPr>
          <a:xfrm>
            <a:off x="2389717" y="5367339"/>
            <a:ext cx="7315200" cy="500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5" name="Google Shape;85;p1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1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4D4D4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body" idx="1"/>
          </p:nvPr>
        </p:nvSpPr>
        <p:spPr>
          <a:xfrm rot="5400000">
            <a:off x="4065476" y="-1855675"/>
            <a:ext cx="4061048"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1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94" name="Google Shape;94;p13"/>
          <p:cNvCxnSpPr/>
          <p:nvPr/>
        </p:nvCxnSpPr>
        <p:spPr>
          <a:xfrm>
            <a:off x="711200" y="1170326"/>
            <a:ext cx="10651067" cy="1588"/>
          </a:xfrm>
          <a:prstGeom prst="straightConnector1">
            <a:avLst/>
          </a:prstGeom>
          <a:noFill/>
          <a:ln w="12700" cap="flat" cmpd="sng">
            <a:solidFill>
              <a:srgbClr val="7F7F7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rot="5400000">
            <a:off x="7962900" y="2095501"/>
            <a:ext cx="4495800" cy="2743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4D4D4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body" idx="1"/>
          </p:nvPr>
        </p:nvSpPr>
        <p:spPr>
          <a:xfrm rot="5400000">
            <a:off x="2169318" y="-340517"/>
            <a:ext cx="4906963"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1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1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Google Shape;103;p1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1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p15"/>
          <p:cNvSpPr txBox="1">
            <a:spLocks noGrp="1"/>
          </p:cNvSpPr>
          <p:nvPr>
            <p:ph type="ctrTitle"/>
          </p:nvPr>
        </p:nvSpPr>
        <p:spPr>
          <a:xfrm>
            <a:off x="285709" y="1597027"/>
            <a:ext cx="11715832"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2800"/>
              <a:buFont typeface="Arial"/>
              <a:buNone/>
              <a:defRPr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
          <p:cNvSpPr txBox="1">
            <a:spLocks noGrp="1"/>
          </p:cNvSpPr>
          <p:nvPr>
            <p:ph type="subTitle" idx="1"/>
          </p:nvPr>
        </p:nvSpPr>
        <p:spPr>
          <a:xfrm>
            <a:off x="1828800" y="3352800"/>
            <a:ext cx="85344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SzPts val="2400"/>
              <a:buNone/>
              <a:defRPr>
                <a:solidFill>
                  <a:srgbClr val="888888"/>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Title Slide" type="title">
  <p:cSld name="TITLE">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1226014" y="2492896"/>
            <a:ext cx="9739973" cy="86149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B9"/>
              </a:buClr>
              <a:buSzPts val="4000"/>
              <a:buFont typeface="Times New Roman"/>
              <a:buNone/>
              <a:defRPr sz="4000">
                <a:solidFill>
                  <a:srgbClr val="0070B9"/>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subTitle" idx="1"/>
          </p:nvPr>
        </p:nvSpPr>
        <p:spPr>
          <a:xfrm>
            <a:off x="1972734" y="3429000"/>
            <a:ext cx="8246533" cy="11430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SzPts val="2000"/>
              <a:buNone/>
              <a:defRPr sz="2000">
                <a:solidFill>
                  <a:srgbClr val="4D4D4D"/>
                </a:solidFill>
                <a:latin typeface="Times New Roman"/>
                <a:ea typeface="Times New Roman"/>
                <a:cs typeface="Times New Roman"/>
                <a:sym typeface="Times New Roman"/>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10" name="Google Shape;110;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Google Shape;111;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Google Shape;112;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p:nvPr/>
        </p:nvSpPr>
        <p:spPr>
          <a:xfrm>
            <a:off x="0" y="0"/>
            <a:ext cx="12192000" cy="1340768"/>
          </a:xfrm>
          <a:prstGeom prst="rect">
            <a:avLst/>
          </a:prstGeom>
          <a:solidFill>
            <a:srgbClr val="0077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Google Shape;22;p3"/>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06104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77B5"/>
              </a:buClr>
              <a:buSzPts val="2400"/>
              <a:buChar char="•"/>
              <a:defRPr sz="2400">
                <a:solidFill>
                  <a:srgbClr val="4D4D4D"/>
                </a:solidFill>
              </a:defRPr>
            </a:lvl1pPr>
            <a:lvl2pPr marL="914400" lvl="1" indent="-368300" algn="l">
              <a:spcBef>
                <a:spcPts val="440"/>
              </a:spcBef>
              <a:spcAft>
                <a:spcPts val="0"/>
              </a:spcAft>
              <a:buClr>
                <a:srgbClr val="0077B5"/>
              </a:buClr>
              <a:buSzPts val="2200"/>
              <a:buFont typeface="Arial"/>
              <a:buChar char="◦"/>
              <a:defRPr sz="2200">
                <a:solidFill>
                  <a:srgbClr val="4D4D4D"/>
                </a:solidFill>
              </a:defRPr>
            </a:lvl2pPr>
            <a:lvl3pPr marL="1371600" lvl="2" indent="-355600" algn="l">
              <a:spcBef>
                <a:spcPts val="400"/>
              </a:spcBef>
              <a:spcAft>
                <a:spcPts val="0"/>
              </a:spcAft>
              <a:buClr>
                <a:srgbClr val="0077B5"/>
              </a:buClr>
              <a:buSzPts val="2000"/>
              <a:buFont typeface="Noto Sans Symbols"/>
              <a:buChar char="▪"/>
              <a:defRPr sz="2000">
                <a:solidFill>
                  <a:srgbClr val="4D4D4D"/>
                </a:solidFill>
              </a:defRPr>
            </a:lvl3pPr>
            <a:lvl4pPr marL="1828800" lvl="3" indent="-342900" algn="l">
              <a:spcBef>
                <a:spcPts val="360"/>
              </a:spcBef>
              <a:spcAft>
                <a:spcPts val="0"/>
              </a:spcAft>
              <a:buClr>
                <a:srgbClr val="0077B5"/>
              </a:buClr>
              <a:buSzPts val="1800"/>
              <a:buFont typeface="Arial"/>
              <a:buChar char="▫"/>
              <a:defRPr sz="1800">
                <a:solidFill>
                  <a:srgbClr val="4D4D4D"/>
                </a:solidFill>
              </a:defRPr>
            </a:lvl4pPr>
            <a:lvl5pPr marL="2286000" lvl="4" indent="-330200" algn="l">
              <a:spcBef>
                <a:spcPts val="320"/>
              </a:spcBef>
              <a:spcAft>
                <a:spcPts val="0"/>
              </a:spcAft>
              <a:buClr>
                <a:srgbClr val="0077B5"/>
              </a:buClr>
              <a:buSzPts val="1600"/>
              <a:buFont typeface="Arial"/>
              <a:buChar char="▪"/>
              <a:defRPr sz="1600">
                <a:solidFill>
                  <a:srgbClr val="4D4D4D"/>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4"/>
          <p:cNvSpPr/>
          <p:nvPr/>
        </p:nvSpPr>
        <p:spPr>
          <a:xfrm>
            <a:off x="0" y="0"/>
            <a:ext cx="12192000" cy="1340768"/>
          </a:xfrm>
          <a:prstGeom prst="rect">
            <a:avLst/>
          </a:prstGeom>
          <a:solidFill>
            <a:srgbClr val="0077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28;p4"/>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4"/>
          <p:cNvSpPr txBox="1">
            <a:spLocks noGrp="1"/>
          </p:cNvSpPr>
          <p:nvPr>
            <p:ph type="body" idx="2"/>
          </p:nvPr>
        </p:nvSpPr>
        <p:spPr>
          <a:xfrm>
            <a:off x="6197600" y="1600201"/>
            <a:ext cx="5384800" cy="406104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5"/>
          <p:cNvSpPr/>
          <p:nvPr/>
        </p:nvSpPr>
        <p:spPr>
          <a:xfrm>
            <a:off x="0" y="0"/>
            <a:ext cx="12192000" cy="1340768"/>
          </a:xfrm>
          <a:prstGeom prst="rect">
            <a:avLst/>
          </a:prstGeom>
          <a:solidFill>
            <a:srgbClr val="0077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36;p5"/>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609600" y="1535114"/>
            <a:ext cx="5386917"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5"/>
          <p:cNvSpPr txBox="1">
            <a:spLocks noGrp="1"/>
          </p:cNvSpPr>
          <p:nvPr>
            <p:ph type="body" idx="3"/>
          </p:nvPr>
        </p:nvSpPr>
        <p:spPr>
          <a:xfrm>
            <a:off x="6193370" y="1535114"/>
            <a:ext cx="5389033"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5"/>
          <p:cNvSpPr txBox="1">
            <a:spLocks noGrp="1"/>
          </p:cNvSpPr>
          <p:nvPr>
            <p:ph type="body" idx="4"/>
          </p:nvPr>
        </p:nvSpPr>
        <p:spPr>
          <a:xfrm>
            <a:off x="6193370" y="2174876"/>
            <a:ext cx="5389033" cy="348637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
        <p:cNvGrpSpPr/>
        <p:nvPr/>
      </p:nvGrpSpPr>
      <p:grpSpPr>
        <a:xfrm>
          <a:off x="0" y="0"/>
          <a:ext cx="0" cy="0"/>
          <a:chOff x="0" y="0"/>
          <a:chExt cx="0" cy="0"/>
        </a:xfrm>
      </p:grpSpPr>
      <p:sp>
        <p:nvSpPr>
          <p:cNvPr id="45" name="Google Shape;45;p6"/>
          <p:cNvSpPr/>
          <p:nvPr/>
        </p:nvSpPr>
        <p:spPr>
          <a:xfrm>
            <a:off x="6288021" y="0"/>
            <a:ext cx="5903979" cy="6858000"/>
          </a:xfrm>
          <a:prstGeom prst="rect">
            <a:avLst/>
          </a:prstGeom>
          <a:solidFill>
            <a:srgbClr val="0077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6"/>
          <p:cNvSpPr/>
          <p:nvPr/>
        </p:nvSpPr>
        <p:spPr>
          <a:xfrm>
            <a:off x="623392" y="3236981"/>
            <a:ext cx="5184576"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7F7F7F"/>
                </a:solidFill>
                <a:latin typeface="Arial"/>
                <a:ea typeface="Arial"/>
                <a:cs typeface="Arial"/>
                <a:sym typeface="Arial"/>
              </a:rPr>
              <a:t>EPION is a network of people who work in early psychosis intervention (EPI) services in Ontario, individuals who have received EPI services, and their family members and caregivers.</a:t>
            </a:r>
            <a:endParaRPr/>
          </a:p>
          <a:p>
            <a:pPr marL="0" marR="0" lvl="0" indent="0" algn="l" rtl="0">
              <a:spcBef>
                <a:spcPts val="0"/>
              </a:spcBef>
              <a:spcAft>
                <a:spcPts val="0"/>
              </a:spcAft>
              <a:buNone/>
            </a:pPr>
            <a:endParaRPr sz="1000">
              <a:solidFill>
                <a:srgbClr val="7F7F7F"/>
              </a:solidFill>
              <a:latin typeface="Arial"/>
              <a:ea typeface="Arial"/>
              <a:cs typeface="Arial"/>
              <a:sym typeface="Arial"/>
            </a:endParaRPr>
          </a:p>
          <a:p>
            <a:pPr marL="0" marR="0" lvl="0" indent="0" algn="l" rtl="0">
              <a:spcBef>
                <a:spcPts val="0"/>
              </a:spcBef>
              <a:spcAft>
                <a:spcPts val="0"/>
              </a:spcAft>
              <a:buNone/>
            </a:pPr>
            <a:r>
              <a:rPr lang="en-US" sz="1000">
                <a:solidFill>
                  <a:srgbClr val="7F7F7F"/>
                </a:solidFill>
                <a:latin typeface="Arial"/>
                <a:ea typeface="Arial"/>
                <a:cs typeface="Arial"/>
                <a:sym typeface="Arial"/>
              </a:rPr>
              <a:t>We help strengthen early intervention services across Ontario and support the implementation of the MOHLTC’s Early Psychosis Intervention Program Standards, released in May 2011.</a:t>
            </a:r>
            <a:endParaRPr/>
          </a:p>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pic>
        <p:nvPicPr>
          <p:cNvPr id="47" name="Google Shape;47;p6" descr="EPION_Logo_full_EN.png"/>
          <p:cNvPicPr preferRelativeResize="0"/>
          <p:nvPr/>
        </p:nvPicPr>
        <p:blipFill rotWithShape="1">
          <a:blip r:embed="rId2">
            <a:alphaModFix/>
          </a:blip>
          <a:srcRect/>
          <a:stretch/>
        </p:blipFill>
        <p:spPr>
          <a:xfrm>
            <a:off x="1775520" y="164639"/>
            <a:ext cx="2496277" cy="2496277"/>
          </a:xfrm>
          <a:prstGeom prst="rect">
            <a:avLst/>
          </a:prstGeom>
          <a:noFill/>
          <a:ln>
            <a:noFill/>
          </a:ln>
        </p:spPr>
      </p:pic>
      <p:pic>
        <p:nvPicPr>
          <p:cNvPr id="48" name="Google Shape;48;p6"/>
          <p:cNvPicPr preferRelativeResize="0"/>
          <p:nvPr/>
        </p:nvPicPr>
        <p:blipFill rotWithShape="1">
          <a:blip r:embed="rId3">
            <a:alphaModFix/>
          </a:blip>
          <a:srcRect/>
          <a:stretch/>
        </p:blipFill>
        <p:spPr>
          <a:xfrm>
            <a:off x="815415" y="5061182"/>
            <a:ext cx="2987911" cy="1327084"/>
          </a:xfrm>
          <a:prstGeom prst="rect">
            <a:avLst/>
          </a:prstGeom>
          <a:noFill/>
          <a:ln>
            <a:noFill/>
          </a:ln>
        </p:spPr>
      </p:pic>
      <p:sp>
        <p:nvSpPr>
          <p:cNvPr id="49" name="Google Shape;49;p6"/>
          <p:cNvSpPr txBox="1">
            <a:spLocks noGrp="1"/>
          </p:cNvSpPr>
          <p:nvPr>
            <p:ph type="body" idx="1"/>
          </p:nvPr>
        </p:nvSpPr>
        <p:spPr>
          <a:xfrm>
            <a:off x="7056107" y="3332991"/>
            <a:ext cx="4320480" cy="480053"/>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SzPts val="1200"/>
              <a:buNone/>
              <a:defRPr sz="1200">
                <a:solidFill>
                  <a:schemeClr val="lt1"/>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016000" y="2895602"/>
            <a:ext cx="10363200" cy="136207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0070C0"/>
              </a:buClr>
              <a:buSzPts val="3200"/>
              <a:buFont typeface="Arial"/>
              <a:buNone/>
              <a:defRPr sz="3200" b="1" cap="none">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1016000" y="4419602"/>
            <a:ext cx="10363200" cy="1119187"/>
          </a:xfrm>
          <a:prstGeom prst="rect">
            <a:avLst/>
          </a:prstGeom>
          <a:noFill/>
          <a:ln>
            <a:noFill/>
          </a:ln>
        </p:spPr>
        <p:txBody>
          <a:bodyPr spcFirstLastPara="1" wrap="square" lIns="91425" tIns="45700" rIns="91425" bIns="45700" anchor="t" anchorCtr="0">
            <a:noAutofit/>
          </a:bodyPr>
          <a:lstStyle>
            <a:lvl1pPr marL="457200" lvl="0" indent="-228600" algn="ctr">
              <a:spcBef>
                <a:spcPts val="400"/>
              </a:spcBef>
              <a:spcAft>
                <a:spcPts val="0"/>
              </a:spcAft>
              <a:buSzPts val="20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56" name="Google Shape;56;p7"/>
          <p:cNvPicPr preferRelativeResize="0"/>
          <p:nvPr/>
        </p:nvPicPr>
        <p:blipFill rotWithShape="1">
          <a:blip r:embed="rId2">
            <a:alphaModFix/>
          </a:blip>
          <a:srcRect/>
          <a:stretch/>
        </p:blipFill>
        <p:spPr>
          <a:xfrm>
            <a:off x="4847863" y="356659"/>
            <a:ext cx="2291820" cy="2291820"/>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sp>
        <p:nvSpPr>
          <p:cNvPr id="58" name="Google Shape;58;p8"/>
          <p:cNvSpPr/>
          <p:nvPr/>
        </p:nvSpPr>
        <p:spPr>
          <a:xfrm>
            <a:off x="0" y="0"/>
            <a:ext cx="12192000" cy="1340768"/>
          </a:xfrm>
          <a:prstGeom prst="rect">
            <a:avLst/>
          </a:prstGeom>
          <a:solidFill>
            <a:srgbClr val="0077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6197600" y="1600203"/>
            <a:ext cx="5384800" cy="36289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Google Shape;62;p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8"/>
          <p:cNvSpPr>
            <a:spLocks noGrp="1"/>
          </p:cNvSpPr>
          <p:nvPr>
            <p:ph type="pic" idx="2"/>
          </p:nvPr>
        </p:nvSpPr>
        <p:spPr>
          <a:xfrm>
            <a:off x="609600" y="1600202"/>
            <a:ext cx="5384800" cy="45259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0077B5"/>
              </a:buClr>
              <a:buSzPts val="2400"/>
              <a:buFont typeface="Arial"/>
              <a:buChar char="•"/>
              <a:defRPr sz="2400" b="0" i="0" u="none" strike="noStrike" cap="none">
                <a:solidFill>
                  <a:srgbClr val="4D4D4D"/>
                </a:solidFill>
                <a:latin typeface="Arial"/>
                <a:ea typeface="Arial"/>
                <a:cs typeface="Arial"/>
                <a:sym typeface="Arial"/>
              </a:defRPr>
            </a:lvl1pPr>
            <a:lvl2pPr marR="0" lvl="1" algn="l" rtl="0">
              <a:spcBef>
                <a:spcPts val="440"/>
              </a:spcBef>
              <a:spcAft>
                <a:spcPts val="0"/>
              </a:spcAft>
              <a:buClr>
                <a:srgbClr val="0077B5"/>
              </a:buClr>
              <a:buSzPts val="2200"/>
              <a:buFont typeface="Arial"/>
              <a:buChar char="◦"/>
              <a:defRPr sz="2200" b="0" i="0" u="none" strike="noStrike" cap="none">
                <a:solidFill>
                  <a:srgbClr val="4D4D4D"/>
                </a:solidFill>
                <a:latin typeface="Arial"/>
                <a:ea typeface="Arial"/>
                <a:cs typeface="Arial"/>
                <a:sym typeface="Arial"/>
              </a:defRPr>
            </a:lvl2pPr>
            <a:lvl3pPr marR="0" lvl="2" algn="l" rtl="0">
              <a:spcBef>
                <a:spcPts val="400"/>
              </a:spcBef>
              <a:spcAft>
                <a:spcPts val="0"/>
              </a:spcAft>
              <a:buClr>
                <a:srgbClr val="0077B5"/>
              </a:buClr>
              <a:buSzPts val="2000"/>
              <a:buFont typeface="Noto Sans Symbols"/>
              <a:buChar char="▪"/>
              <a:defRPr sz="2000" b="0" i="0" u="none" strike="noStrike" cap="none">
                <a:solidFill>
                  <a:srgbClr val="4D4D4D"/>
                </a:solidFill>
                <a:latin typeface="Arial"/>
                <a:ea typeface="Arial"/>
                <a:cs typeface="Arial"/>
                <a:sym typeface="Arial"/>
              </a:defRPr>
            </a:lvl3pPr>
            <a:lvl4pPr marR="0" lvl="3" algn="l" rtl="0">
              <a:spcBef>
                <a:spcPts val="360"/>
              </a:spcBef>
              <a:spcAft>
                <a:spcPts val="0"/>
              </a:spcAft>
              <a:buClr>
                <a:srgbClr val="0077B5"/>
              </a:buClr>
              <a:buSzPts val="1800"/>
              <a:buFont typeface="Arial"/>
              <a:buChar char="▫"/>
              <a:defRPr sz="1800" b="0" i="0" u="none" strike="noStrike" cap="none">
                <a:solidFill>
                  <a:srgbClr val="4D4D4D"/>
                </a:solidFill>
                <a:latin typeface="Arial"/>
                <a:ea typeface="Arial"/>
                <a:cs typeface="Arial"/>
                <a:sym typeface="Arial"/>
              </a:defRPr>
            </a:lvl4pPr>
            <a:lvl5pPr marR="0" lvl="4" algn="l" rtl="0">
              <a:spcBef>
                <a:spcPts val="320"/>
              </a:spcBef>
              <a:spcAft>
                <a:spcPts val="0"/>
              </a:spcAft>
              <a:buClr>
                <a:srgbClr val="0077B5"/>
              </a:buClr>
              <a:buSzPts val="1600"/>
              <a:buFont typeface="Arial"/>
              <a:buChar char="▪"/>
              <a:defRPr sz="1600" b="0" i="0" u="none" strike="noStrike" cap="none">
                <a:solidFill>
                  <a:srgbClr val="4D4D4D"/>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2800"/>
              <a:buFont typeface="Arial"/>
              <a:buNone/>
              <a:defRPr>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4D4D4D"/>
              </a:buClr>
              <a:buSzPts val="2800"/>
              <a:buFont typeface="Arial"/>
              <a:buNone/>
              <a:defRPr sz="2800" b="1" i="0" u="none" strike="noStrike" cap="none">
                <a:solidFill>
                  <a:srgbClr val="4D4D4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0610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77B5"/>
              </a:buClr>
              <a:buSzPts val="2400"/>
              <a:buFont typeface="Arial"/>
              <a:buChar char="•"/>
              <a:defRPr sz="2400" b="0" i="0" u="none" strike="noStrike" cap="none">
                <a:solidFill>
                  <a:srgbClr val="4D4D4D"/>
                </a:solidFill>
                <a:latin typeface="Arial"/>
                <a:ea typeface="Arial"/>
                <a:cs typeface="Arial"/>
                <a:sym typeface="Arial"/>
              </a:defRPr>
            </a:lvl1pPr>
            <a:lvl2pPr marL="914400" marR="0" lvl="1" indent="-368300" algn="l" rtl="0">
              <a:spcBef>
                <a:spcPts val="440"/>
              </a:spcBef>
              <a:spcAft>
                <a:spcPts val="0"/>
              </a:spcAft>
              <a:buClr>
                <a:srgbClr val="0077B5"/>
              </a:buClr>
              <a:buSzPts val="2200"/>
              <a:buFont typeface="Arial"/>
              <a:buChar char="◦"/>
              <a:defRPr sz="2200" b="0" i="0" u="none" strike="noStrike" cap="none">
                <a:solidFill>
                  <a:srgbClr val="4D4D4D"/>
                </a:solidFill>
                <a:latin typeface="Arial"/>
                <a:ea typeface="Arial"/>
                <a:cs typeface="Arial"/>
                <a:sym typeface="Arial"/>
              </a:defRPr>
            </a:lvl2pPr>
            <a:lvl3pPr marL="1371600" marR="0" lvl="2" indent="-355600" algn="l" rtl="0">
              <a:spcBef>
                <a:spcPts val="400"/>
              </a:spcBef>
              <a:spcAft>
                <a:spcPts val="0"/>
              </a:spcAft>
              <a:buClr>
                <a:srgbClr val="0077B5"/>
              </a:buClr>
              <a:buSzPts val="2000"/>
              <a:buFont typeface="Noto Sans Symbols"/>
              <a:buChar char="▪"/>
              <a:defRPr sz="2000" b="0" i="0" u="none" strike="noStrike" cap="none">
                <a:solidFill>
                  <a:srgbClr val="4D4D4D"/>
                </a:solidFill>
                <a:latin typeface="Arial"/>
                <a:ea typeface="Arial"/>
                <a:cs typeface="Arial"/>
                <a:sym typeface="Arial"/>
              </a:defRPr>
            </a:lvl3pPr>
            <a:lvl4pPr marL="1828800" marR="0" lvl="3" indent="-342900" algn="l" rtl="0">
              <a:spcBef>
                <a:spcPts val="360"/>
              </a:spcBef>
              <a:spcAft>
                <a:spcPts val="0"/>
              </a:spcAft>
              <a:buClr>
                <a:srgbClr val="0077B5"/>
              </a:buClr>
              <a:buSzPts val="1800"/>
              <a:buFont typeface="Arial"/>
              <a:buChar char="▫"/>
              <a:defRPr sz="1800" b="0" i="0" u="none" strike="noStrike" cap="none">
                <a:solidFill>
                  <a:srgbClr val="4D4D4D"/>
                </a:solidFill>
                <a:latin typeface="Arial"/>
                <a:ea typeface="Arial"/>
                <a:cs typeface="Arial"/>
                <a:sym typeface="Arial"/>
              </a:defRPr>
            </a:lvl4pPr>
            <a:lvl5pPr marL="2286000" marR="0" lvl="4" indent="-330200" algn="l" rtl="0">
              <a:spcBef>
                <a:spcPts val="320"/>
              </a:spcBef>
              <a:spcAft>
                <a:spcPts val="0"/>
              </a:spcAft>
              <a:buClr>
                <a:srgbClr val="0077B5"/>
              </a:buClr>
              <a:buSzPts val="1600"/>
              <a:buFont typeface="Arial"/>
              <a:buChar char="▪"/>
              <a:defRPr sz="1600" b="0" i="0" u="none" strike="noStrike" cap="none">
                <a:solidFill>
                  <a:srgbClr val="4D4D4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p:nvPr/>
        </p:nvSpPr>
        <p:spPr>
          <a:xfrm>
            <a:off x="9744406" y="6309320"/>
            <a:ext cx="1824205"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i="0" u="none" strike="noStrike" cap="none">
                <a:solidFill>
                  <a:srgbClr val="F7921E"/>
                </a:solidFill>
                <a:latin typeface="Arial"/>
                <a:ea typeface="Arial"/>
                <a:cs typeface="Arial"/>
                <a:sym typeface="Arial"/>
              </a:rPr>
              <a:t>help4psychosis.ca</a:t>
            </a:r>
            <a:endParaRPr sz="800" b="1">
              <a:solidFill>
                <a:srgbClr val="F7921E"/>
              </a:solidFill>
              <a:latin typeface="Arial"/>
              <a:ea typeface="Arial"/>
              <a:cs typeface="Arial"/>
              <a:sym typeface="Arial"/>
            </a:endParaRPr>
          </a:p>
        </p:txBody>
      </p:sp>
      <p:pic>
        <p:nvPicPr>
          <p:cNvPr id="13" name="Google Shape;13;p1"/>
          <p:cNvPicPr preferRelativeResize="0"/>
          <p:nvPr/>
        </p:nvPicPr>
        <p:blipFill rotWithShape="1">
          <a:blip r:embed="rId17">
            <a:alphaModFix/>
          </a:blip>
          <a:srcRect/>
          <a:stretch/>
        </p:blipFill>
        <p:spPr>
          <a:xfrm>
            <a:off x="11276012" y="6093296"/>
            <a:ext cx="548680" cy="5486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www.health.gov.on.ca/english/providers/pub/mental/epi_program_standards.pdf" TargetMode="External"/><Relationship Id="rId3" Type="http://schemas.openxmlformats.org/officeDocument/2006/relationships/hyperlink" Target="https://help4psychosis.ca/" TargetMode="External"/><Relationship Id="rId7" Type="http://schemas.openxmlformats.org/officeDocument/2006/relationships/hyperlink" Target="https://www.earlypsychosis.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epicanada.org/" TargetMode="External"/><Relationship Id="rId5" Type="http://schemas.openxmlformats.org/officeDocument/2006/relationships/hyperlink" Target="http://www.psychosis101.ca/" TargetMode="External"/><Relationship Id="rId4" Type="http://schemas.openxmlformats.org/officeDocument/2006/relationships/hyperlink" Target="https://becauseyourmindmatters.c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ecauseyourmindmatters.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vimeo.com/7492958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help4psychosis.ca/tools-and-resources/infograph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help4psychosis.ca/tools-and-resources/infographic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arlypsychosis.ca/phases-of-psychos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psychosis101.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nami.org/earlypsychosi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7493028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becauseyourmindmatters.ca" TargetMode="Externa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99456" y="980729"/>
            <a:ext cx="9739973" cy="8614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Arial"/>
              <a:buNone/>
            </a:pPr>
            <a:r>
              <a:rPr lang="en-US" dirty="0"/>
              <a:t>Clinic Name/Name of presentation</a:t>
            </a:r>
            <a:endParaRPr dirty="0"/>
          </a:p>
        </p:txBody>
      </p:sp>
      <p:sp>
        <p:nvSpPr>
          <p:cNvPr id="119" name="Google Shape;119;p17"/>
          <p:cNvSpPr txBox="1">
            <a:spLocks noGrp="1"/>
          </p:cNvSpPr>
          <p:nvPr>
            <p:ph type="subTitle" idx="1"/>
          </p:nvPr>
        </p:nvSpPr>
        <p:spPr>
          <a:xfrm>
            <a:off x="1946176" y="1916832"/>
            <a:ext cx="8246533"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dirty="0"/>
              <a:t>Early Psychosis </a:t>
            </a:r>
            <a:r>
              <a:rPr lang="en-US" dirty="0" smtClean="0"/>
              <a:t>Intervention</a:t>
            </a:r>
          </a:p>
          <a:p>
            <a:pPr marL="0" lvl="0" indent="0" algn="ctr" rtl="0">
              <a:spcBef>
                <a:spcPts val="0"/>
              </a:spcBef>
              <a:spcAft>
                <a:spcPts val="0"/>
              </a:spcAft>
              <a:buSzPts val="2000"/>
              <a:buNone/>
            </a:pPr>
            <a:r>
              <a:rPr lang="en-US" dirty="0" smtClean="0"/>
              <a:t>Ontario Network </a:t>
            </a:r>
            <a:endParaRPr dirty="0"/>
          </a:p>
        </p:txBody>
      </p:sp>
      <p:sp>
        <p:nvSpPr>
          <p:cNvPr id="120" name="Google Shape;120;p17"/>
          <p:cNvSpPr txBox="1">
            <a:spLocks noGrp="1"/>
          </p:cNvSpPr>
          <p:nvPr>
            <p:ph type="body" idx="2"/>
          </p:nvPr>
        </p:nvSpPr>
        <p:spPr>
          <a:xfrm>
            <a:off x="623392" y="5006860"/>
            <a:ext cx="7584016" cy="50428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200"/>
              <a:buNone/>
            </a:pPr>
            <a:r>
              <a:rPr lang="en-US" sz="1200" b="1"/>
              <a:t>Early Psychosis Intervention Ontario Network </a:t>
            </a:r>
            <a:endParaRPr/>
          </a:p>
          <a:p>
            <a:pPr marL="342900" lvl="0" indent="-342900" algn="l" rtl="0">
              <a:spcBef>
                <a:spcPts val="240"/>
              </a:spcBef>
              <a:spcAft>
                <a:spcPts val="0"/>
              </a:spcAft>
              <a:buSzPts val="1200"/>
              <a:buNone/>
            </a:pPr>
            <a:r>
              <a:rPr lang="en-US" sz="1200"/>
              <a:t>Presenters </a:t>
            </a:r>
            <a:endParaRPr sz="1200"/>
          </a:p>
          <a:p>
            <a:pPr marL="342900" lvl="0" indent="-342900" algn="l" rtl="0">
              <a:spcBef>
                <a:spcPts val="280"/>
              </a:spcBef>
              <a:spcAft>
                <a:spcPts val="0"/>
              </a:spcAft>
              <a:buSzPts val="1400"/>
              <a:buNone/>
            </a:pPr>
            <a:endParaRPr/>
          </a:p>
          <a:p>
            <a:pPr marL="342900" lvl="0" indent="-342900" algn="l" rtl="0">
              <a:spcBef>
                <a:spcPts val="240"/>
              </a:spcBef>
              <a:spcAft>
                <a:spcPts val="0"/>
              </a:spcAft>
              <a:buSzPts val="1200"/>
              <a:buNone/>
            </a:pPr>
            <a:r>
              <a:rPr lang="en-US" sz="1200"/>
              <a:t>DATE </a:t>
            </a:r>
            <a:endParaRPr/>
          </a:p>
          <a:p>
            <a:pPr marL="342900" lvl="0" indent="-342900" algn="l" rtl="0">
              <a:spcBef>
                <a:spcPts val="280"/>
              </a:spcBef>
              <a:spcAft>
                <a:spcPts val="0"/>
              </a:spcAft>
              <a:buSzPts val="1400"/>
              <a:buNone/>
            </a:pP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US" dirty="0"/>
              <a:t>Early P</a:t>
            </a:r>
            <a:r>
              <a:rPr lang="en-US" dirty="0" smtClean="0"/>
              <a:t>sychosis </a:t>
            </a:r>
            <a:r>
              <a:rPr lang="en-US" dirty="0"/>
              <a:t>I</a:t>
            </a:r>
            <a:r>
              <a:rPr lang="en-US" dirty="0" smtClean="0"/>
              <a:t>ntervention services</a:t>
            </a:r>
            <a:endParaRPr dirty="0"/>
          </a:p>
        </p:txBody>
      </p:sp>
      <p:sp>
        <p:nvSpPr>
          <p:cNvPr id="189" name="Google Shape;189;p26"/>
          <p:cNvSpPr txBox="1">
            <a:spLocks noGrp="1"/>
          </p:cNvSpPr>
          <p:nvPr>
            <p:ph type="body" idx="1"/>
          </p:nvPr>
        </p:nvSpPr>
        <p:spPr>
          <a:xfrm>
            <a:off x="609600" y="1600201"/>
            <a:ext cx="10972800" cy="406104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77B5"/>
              </a:buClr>
              <a:buSzPts val="2400"/>
              <a:buChar char="•"/>
            </a:pPr>
            <a:r>
              <a:rPr lang="en-US" dirty="0"/>
              <a:t>Early Psychosis Intervention (EPI) teams are specialized services for young people experiencing early symptoms of psychosis based on provincial standards (MOHLTC, 2011</a:t>
            </a:r>
            <a:r>
              <a:rPr lang="en-US" dirty="0" smtClean="0"/>
              <a:t>).</a:t>
            </a:r>
          </a:p>
          <a:p>
            <a:pPr marL="342900" lvl="0" indent="-342900" algn="l" rtl="0">
              <a:lnSpc>
                <a:spcPct val="90000"/>
              </a:lnSpc>
              <a:spcBef>
                <a:spcPts val="0"/>
              </a:spcBef>
              <a:spcAft>
                <a:spcPts val="0"/>
              </a:spcAft>
              <a:buClr>
                <a:srgbClr val="0077B5"/>
              </a:buClr>
              <a:buSzPts val="2400"/>
              <a:buChar char="•"/>
            </a:pPr>
            <a:r>
              <a:rPr lang="en-US" dirty="0" smtClean="0"/>
              <a:t>They offer: </a:t>
            </a:r>
            <a:endParaRPr dirty="0"/>
          </a:p>
          <a:p>
            <a:pPr marL="742950" lvl="1" indent="-285750" algn="l" rtl="0">
              <a:lnSpc>
                <a:spcPct val="90000"/>
              </a:lnSpc>
              <a:spcBef>
                <a:spcPts val="440"/>
              </a:spcBef>
              <a:spcAft>
                <a:spcPts val="0"/>
              </a:spcAft>
              <a:buSzPts val="2200"/>
              <a:buChar char="◦"/>
            </a:pPr>
            <a:r>
              <a:rPr lang="en-US" dirty="0" smtClean="0"/>
              <a:t>comprehensive </a:t>
            </a:r>
            <a:r>
              <a:rPr lang="en-US" dirty="0"/>
              <a:t>assessment</a:t>
            </a:r>
            <a:endParaRPr dirty="0"/>
          </a:p>
          <a:p>
            <a:pPr marL="742950" lvl="1" indent="-285750" algn="l" rtl="0">
              <a:lnSpc>
                <a:spcPct val="90000"/>
              </a:lnSpc>
              <a:spcBef>
                <a:spcPts val="440"/>
              </a:spcBef>
              <a:spcAft>
                <a:spcPts val="0"/>
              </a:spcAft>
              <a:buSzPts val="2200"/>
              <a:buChar char="◦"/>
            </a:pPr>
            <a:r>
              <a:rPr lang="en-US" dirty="0"/>
              <a:t>t</a:t>
            </a:r>
            <a:r>
              <a:rPr lang="en-US" dirty="0" smtClean="0"/>
              <a:t>herapeutic</a:t>
            </a:r>
            <a:r>
              <a:rPr lang="en-US" dirty="0"/>
              <a:t>, medical and psychosocial support</a:t>
            </a:r>
            <a:endParaRPr dirty="0"/>
          </a:p>
          <a:p>
            <a:pPr marL="742950" lvl="1" indent="-285750" algn="l" rtl="0">
              <a:lnSpc>
                <a:spcPct val="90000"/>
              </a:lnSpc>
              <a:spcBef>
                <a:spcPts val="440"/>
              </a:spcBef>
              <a:spcAft>
                <a:spcPts val="0"/>
              </a:spcAft>
              <a:buSzPts val="2200"/>
              <a:buChar char="◦"/>
            </a:pPr>
            <a:r>
              <a:rPr lang="en-US" dirty="0"/>
              <a:t>i</a:t>
            </a:r>
            <a:r>
              <a:rPr lang="en-US" dirty="0" smtClean="0"/>
              <a:t>ntensive </a:t>
            </a:r>
            <a:r>
              <a:rPr lang="en-US" dirty="0"/>
              <a:t>follow up and case management</a:t>
            </a:r>
            <a:endParaRPr dirty="0"/>
          </a:p>
          <a:p>
            <a:pPr marL="742950" lvl="1" indent="-285750" algn="l" rtl="0">
              <a:lnSpc>
                <a:spcPct val="90000"/>
              </a:lnSpc>
              <a:spcBef>
                <a:spcPts val="440"/>
              </a:spcBef>
              <a:spcAft>
                <a:spcPts val="0"/>
              </a:spcAft>
              <a:buSzPts val="2200"/>
              <a:buChar char="◦"/>
            </a:pPr>
            <a:r>
              <a:rPr lang="en-US" dirty="0"/>
              <a:t>f</a:t>
            </a:r>
            <a:r>
              <a:rPr lang="en-US" dirty="0" smtClean="0"/>
              <a:t>amily </a:t>
            </a:r>
            <a:r>
              <a:rPr lang="en-US" dirty="0"/>
              <a:t>support </a:t>
            </a:r>
            <a:endParaRPr dirty="0"/>
          </a:p>
          <a:p>
            <a:pPr marL="742950" lvl="1" indent="-285750" algn="l" rtl="0">
              <a:lnSpc>
                <a:spcPct val="90000"/>
              </a:lnSpc>
              <a:spcBef>
                <a:spcPts val="440"/>
              </a:spcBef>
              <a:spcAft>
                <a:spcPts val="0"/>
              </a:spcAft>
              <a:buSzPts val="2200"/>
              <a:buChar char="◦"/>
            </a:pPr>
            <a:r>
              <a:rPr lang="en-US" dirty="0"/>
              <a:t>f</a:t>
            </a:r>
            <a:r>
              <a:rPr lang="en-US" dirty="0" smtClean="0"/>
              <a:t>ocus </a:t>
            </a:r>
            <a:r>
              <a:rPr lang="en-US" dirty="0"/>
              <a:t>on recovery and hope </a:t>
            </a:r>
            <a:endParaRPr dirty="0"/>
          </a:p>
          <a:p>
            <a:pPr marL="742950" lvl="1" indent="-285750" algn="l" rtl="0">
              <a:lnSpc>
                <a:spcPct val="90000"/>
              </a:lnSpc>
              <a:spcBef>
                <a:spcPts val="440"/>
              </a:spcBef>
              <a:spcAft>
                <a:spcPts val="0"/>
              </a:spcAft>
              <a:buSzPts val="2200"/>
              <a:buChar char="◦"/>
            </a:pPr>
            <a:r>
              <a:rPr lang="en-US" dirty="0"/>
              <a:t>r</a:t>
            </a:r>
            <a:r>
              <a:rPr lang="en-US" dirty="0" smtClean="0"/>
              <a:t>esearch</a:t>
            </a:r>
            <a:r>
              <a:rPr lang="en-US" dirty="0"/>
              <a:t>, capacity building and </a:t>
            </a:r>
            <a:r>
              <a:rPr lang="en-US" dirty="0" smtClean="0"/>
              <a:t>education. </a:t>
            </a:r>
            <a:endParaRPr dirty="0"/>
          </a:p>
          <a:p>
            <a:pPr marL="342900" lvl="0" indent="0" algn="l" rtl="0">
              <a:lnSpc>
                <a:spcPct val="90000"/>
              </a:lnSpc>
              <a:spcBef>
                <a:spcPts val="440"/>
              </a:spcBef>
              <a:spcAft>
                <a:spcPts val="0"/>
              </a:spcAft>
              <a:buNone/>
            </a:pPr>
            <a:endParaRPr dirty="0"/>
          </a:p>
          <a:p>
            <a:pPr marL="342900" lvl="0" indent="-342900" algn="l" rtl="0">
              <a:lnSpc>
                <a:spcPct val="90000"/>
              </a:lnSpc>
              <a:spcBef>
                <a:spcPts val="440"/>
              </a:spcBef>
              <a:spcAft>
                <a:spcPts val="0"/>
              </a:spcAft>
              <a:buSzPts val="2400"/>
              <a:buChar char="•"/>
            </a:pPr>
            <a:r>
              <a:rPr lang="en-US" dirty="0" smtClean="0"/>
              <a:t>It is important </a:t>
            </a:r>
            <a:r>
              <a:rPr lang="en-US" dirty="0"/>
              <a:t>to intervene as soon as </a:t>
            </a:r>
            <a:r>
              <a:rPr lang="en-US" dirty="0" smtClean="0"/>
              <a:t>possible. </a:t>
            </a:r>
            <a:endParaRPr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609600" y="274640"/>
            <a:ext cx="10972800" cy="897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Our Early </a:t>
            </a:r>
            <a:r>
              <a:rPr lang="en-US" dirty="0"/>
              <a:t>Psychosis </a:t>
            </a:r>
            <a:r>
              <a:rPr lang="en-US" dirty="0" smtClean="0"/>
              <a:t>Intervention program</a:t>
            </a:r>
            <a:endParaRPr dirty="0"/>
          </a:p>
        </p:txBody>
      </p:sp>
      <p:sp>
        <p:nvSpPr>
          <p:cNvPr id="196" name="Google Shape;196;p27"/>
          <p:cNvSpPr txBox="1">
            <a:spLocks noGrp="1"/>
          </p:cNvSpPr>
          <p:nvPr>
            <p:ph type="body" idx="1"/>
          </p:nvPr>
        </p:nvSpPr>
        <p:spPr>
          <a:xfrm>
            <a:off x="609600" y="1600201"/>
            <a:ext cx="10972800" cy="40611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a:t>[Direction on how to refer to your local program]</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body" idx="1"/>
          </p:nvPr>
        </p:nvSpPr>
        <p:spPr>
          <a:xfrm>
            <a:off x="7056107" y="3332991"/>
            <a:ext cx="4320480" cy="15831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60"/>
              </a:spcBef>
              <a:spcAft>
                <a:spcPts val="0"/>
              </a:spcAft>
              <a:buSzPts val="300"/>
              <a:buNone/>
            </a:pPr>
            <a:r>
              <a:rPr lang="en-US" sz="1600" b="1" dirty="0"/>
              <a:t>[Write out </a:t>
            </a:r>
            <a:r>
              <a:rPr lang="en-US" sz="1600" b="1" dirty="0" smtClean="0"/>
              <a:t>key takeaways/local program information]</a:t>
            </a:r>
            <a:endParaRPr sz="3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609600" y="274640"/>
            <a:ext cx="10972800" cy="897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Resources</a:t>
            </a:r>
            <a:endParaRPr dirty="0"/>
          </a:p>
        </p:txBody>
      </p:sp>
      <p:sp>
        <p:nvSpPr>
          <p:cNvPr id="208" name="Google Shape;208;p29"/>
          <p:cNvSpPr txBox="1">
            <a:spLocks noGrp="1"/>
          </p:cNvSpPr>
          <p:nvPr>
            <p:ph type="body" idx="1"/>
          </p:nvPr>
        </p:nvSpPr>
        <p:spPr>
          <a:xfrm>
            <a:off x="491800" y="1625451"/>
            <a:ext cx="10972800" cy="4061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dirty="0"/>
          </a:p>
          <a:p>
            <a:pPr marL="457200" lvl="0" indent="-381000" algn="l" rtl="0">
              <a:spcBef>
                <a:spcPts val="480"/>
              </a:spcBef>
              <a:spcAft>
                <a:spcPts val="0"/>
              </a:spcAft>
              <a:buSzPts val="2400"/>
              <a:buChar char="•"/>
            </a:pPr>
            <a:r>
              <a:rPr lang="en-US" dirty="0" smtClean="0">
                <a:hlinkClick r:id="rId3"/>
              </a:rPr>
              <a:t>Early Psychosis Prevention Network - https://help4psychosis.ca/</a:t>
            </a:r>
            <a:endParaRPr dirty="0"/>
          </a:p>
          <a:p>
            <a:pPr marL="457200" lvl="0" indent="-381000" algn="l" rtl="0">
              <a:spcBef>
                <a:spcPts val="0"/>
              </a:spcBef>
              <a:spcAft>
                <a:spcPts val="0"/>
              </a:spcAft>
              <a:buSzPts val="2400"/>
              <a:buChar char="•"/>
            </a:pPr>
            <a:r>
              <a:rPr lang="en-US" dirty="0">
                <a:hlinkClick r:id="rId4"/>
              </a:rPr>
              <a:t>BecauseYourMindMatters.ca</a:t>
            </a:r>
            <a:endParaRPr dirty="0"/>
          </a:p>
          <a:p>
            <a:pPr marL="457200" lvl="0" indent="-381000" algn="l" rtl="0">
              <a:spcBef>
                <a:spcPts val="0"/>
              </a:spcBef>
              <a:spcAft>
                <a:spcPts val="0"/>
              </a:spcAft>
              <a:buSzPts val="2400"/>
              <a:buChar char="•"/>
            </a:pPr>
            <a:r>
              <a:rPr lang="en-US" dirty="0">
                <a:hlinkClick r:id="rId5"/>
              </a:rPr>
              <a:t>Psychosis101.ca</a:t>
            </a:r>
            <a:endParaRPr dirty="0"/>
          </a:p>
          <a:p>
            <a:pPr marL="457200" lvl="0" indent="-381000" algn="l" rtl="0">
              <a:spcBef>
                <a:spcPts val="0"/>
              </a:spcBef>
              <a:spcAft>
                <a:spcPts val="0"/>
              </a:spcAft>
              <a:buSzPts val="2400"/>
              <a:buChar char="•"/>
            </a:pPr>
            <a:r>
              <a:rPr lang="en-US" dirty="0">
                <a:hlinkClick r:id="rId6"/>
              </a:rPr>
              <a:t>EPIcanada.ca </a:t>
            </a:r>
            <a:endParaRPr dirty="0"/>
          </a:p>
          <a:p>
            <a:pPr marL="457200" lvl="0" indent="-381000" algn="l" rtl="0">
              <a:spcBef>
                <a:spcPts val="0"/>
              </a:spcBef>
              <a:spcAft>
                <a:spcPts val="0"/>
              </a:spcAft>
              <a:buSzPts val="2400"/>
              <a:buChar char="•"/>
            </a:pPr>
            <a:r>
              <a:rPr lang="en-US" dirty="0" smtClean="0">
                <a:hlinkClick r:id="rId7"/>
              </a:rPr>
              <a:t>EarlyPsychosis.ca</a:t>
            </a:r>
            <a:endParaRPr dirty="0"/>
          </a:p>
          <a:p>
            <a:pPr marL="457200" lvl="0" indent="-381000" algn="l" rtl="0">
              <a:spcBef>
                <a:spcPts val="480"/>
              </a:spcBef>
              <a:spcAft>
                <a:spcPts val="0"/>
              </a:spcAft>
              <a:buSzPts val="2400"/>
              <a:buChar char="•"/>
            </a:pPr>
            <a:r>
              <a:rPr lang="en-US" dirty="0"/>
              <a:t>Ministry of Health and Long Term Care (2011). "</a:t>
            </a:r>
            <a:r>
              <a:rPr lang="en-US" dirty="0">
                <a:hlinkClick r:id="rId8"/>
              </a:rPr>
              <a:t>Early Psychosis Intervention Program Standards</a:t>
            </a:r>
            <a:r>
              <a:rPr lang="en-US" dirty="0"/>
              <a:t>." </a:t>
            </a:r>
            <a:endParaRPr lang="en-US" dirty="0" smtClean="0"/>
          </a:p>
          <a:p>
            <a:pPr marL="457200" lvl="0" indent="-381000" algn="l" rtl="0">
              <a:spcBef>
                <a:spcPts val="480"/>
              </a:spcBef>
              <a:spcAft>
                <a:spcPts val="0"/>
              </a:spcAft>
              <a:buSzPts val="2400"/>
              <a:buChar char="•"/>
            </a:pPr>
            <a:r>
              <a:rPr lang="en-US" i="1" dirty="0" smtClean="0"/>
              <a:t>Add local resources </a:t>
            </a:r>
            <a:endParaRPr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609600" y="274640"/>
            <a:ext cx="10972800" cy="897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Additional </a:t>
            </a:r>
            <a:r>
              <a:rPr lang="en-US" dirty="0" smtClean="0"/>
              <a:t>modules/EPION slide decks</a:t>
            </a:r>
            <a:endParaRPr dirty="0"/>
          </a:p>
        </p:txBody>
      </p:sp>
      <p:sp>
        <p:nvSpPr>
          <p:cNvPr id="215" name="Google Shape;215;p30"/>
          <p:cNvSpPr txBox="1">
            <a:spLocks noGrp="1"/>
          </p:cNvSpPr>
          <p:nvPr>
            <p:ph type="body" idx="1"/>
          </p:nvPr>
        </p:nvSpPr>
        <p:spPr>
          <a:xfrm>
            <a:off x="609600" y="1600201"/>
            <a:ext cx="10972800" cy="40611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a:t>Cannabis</a:t>
            </a:r>
            <a:endParaRPr/>
          </a:p>
          <a:p>
            <a:pPr marL="457200" lvl="0" indent="-381000" algn="l" rtl="0">
              <a:spcBef>
                <a:spcPts val="0"/>
              </a:spcBef>
              <a:spcAft>
                <a:spcPts val="0"/>
              </a:spcAft>
              <a:buSzPts val="2400"/>
              <a:buChar char="•"/>
            </a:pPr>
            <a:r>
              <a:rPr lang="en-US"/>
              <a:t>Back to school help</a:t>
            </a:r>
            <a:endParaRPr/>
          </a:p>
          <a:p>
            <a:pPr marL="457200" lvl="0" indent="-381000" algn="l" rtl="0">
              <a:spcBef>
                <a:spcPts val="0"/>
              </a:spcBef>
              <a:spcAft>
                <a:spcPts val="0"/>
              </a:spcAft>
              <a:buSzPts val="2400"/>
              <a:buChar char="•"/>
            </a:pPr>
            <a:r>
              <a:rPr lang="en-US"/>
              <a:t>Recovery philosophy</a:t>
            </a:r>
            <a:endParaRPr/>
          </a:p>
          <a:p>
            <a:pPr marL="457200" lvl="0" indent="-381000" algn="l" rtl="0">
              <a:spcBef>
                <a:spcPts val="0"/>
              </a:spcBef>
              <a:spcAft>
                <a:spcPts val="0"/>
              </a:spcAft>
              <a:buSzPts val="2400"/>
              <a:buChar char="•"/>
            </a:pPr>
            <a:r>
              <a:rPr lang="en-US"/>
              <a:t>What to do if you’re worried about someone.  </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US"/>
              <a:t>Outline</a:t>
            </a:r>
            <a:endParaRPr/>
          </a:p>
        </p:txBody>
      </p:sp>
      <p:sp>
        <p:nvSpPr>
          <p:cNvPr id="127" name="Google Shape;127;p18"/>
          <p:cNvSpPr txBox="1">
            <a:spLocks noGrp="1"/>
          </p:cNvSpPr>
          <p:nvPr>
            <p:ph type="body" idx="1"/>
          </p:nvPr>
        </p:nvSpPr>
        <p:spPr>
          <a:xfrm>
            <a:off x="609600" y="1600201"/>
            <a:ext cx="10972800" cy="406104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endParaRPr dirty="0"/>
          </a:p>
          <a:p>
            <a:pPr marL="342900" lvl="0" indent="-342900" algn="l" rtl="0">
              <a:spcBef>
                <a:spcPts val="480"/>
              </a:spcBef>
              <a:spcAft>
                <a:spcPts val="0"/>
              </a:spcAft>
              <a:buSzPts val="2400"/>
              <a:buChar char="•"/>
            </a:pPr>
            <a:r>
              <a:rPr lang="en-US" dirty="0"/>
              <a:t>What is psychosis?    </a:t>
            </a:r>
            <a:endParaRPr dirty="0"/>
          </a:p>
          <a:p>
            <a:pPr marL="342900" lvl="0" indent="-342900" algn="l" rtl="0">
              <a:spcBef>
                <a:spcPts val="480"/>
              </a:spcBef>
              <a:spcAft>
                <a:spcPts val="0"/>
              </a:spcAft>
              <a:buSzPts val="2400"/>
              <a:buChar char="•"/>
            </a:pPr>
            <a:r>
              <a:rPr lang="en-US" dirty="0"/>
              <a:t>Early Psychosis Intervention </a:t>
            </a:r>
            <a:r>
              <a:rPr lang="en-US" dirty="0" smtClean="0"/>
              <a:t>Ontario Network</a:t>
            </a:r>
            <a:endParaRPr dirty="0"/>
          </a:p>
          <a:p>
            <a:pPr marL="342900" lvl="0" indent="-342900" algn="l" rtl="0">
              <a:spcBef>
                <a:spcPts val="480"/>
              </a:spcBef>
              <a:spcAft>
                <a:spcPts val="0"/>
              </a:spcAft>
              <a:buSzPts val="2400"/>
              <a:buChar char="•"/>
            </a:pPr>
            <a:r>
              <a:rPr lang="en-US" dirty="0"/>
              <a:t>[ANY ADDITIONAL SLIDES/TOPICS]</a:t>
            </a:r>
            <a:endParaRPr dirty="0"/>
          </a:p>
          <a:p>
            <a:pPr marL="342900" lvl="0" indent="0" algn="l" rtl="0">
              <a:spcBef>
                <a:spcPts val="480"/>
              </a:spcBef>
              <a:spcAft>
                <a:spcPts val="0"/>
              </a:spcAft>
              <a:buNone/>
            </a:pPr>
            <a:endParaRPr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US" dirty="0"/>
              <a:t>What </a:t>
            </a:r>
            <a:r>
              <a:rPr lang="en-US" dirty="0" smtClean="0"/>
              <a:t>is </a:t>
            </a:r>
            <a:r>
              <a:rPr lang="en-US" dirty="0"/>
              <a:t>p</a:t>
            </a:r>
            <a:r>
              <a:rPr lang="en-US" dirty="0" smtClean="0"/>
              <a:t>sychosis</a:t>
            </a:r>
            <a:r>
              <a:rPr lang="en-US" dirty="0"/>
              <a:t>?</a:t>
            </a:r>
            <a:endParaRPr dirty="0"/>
          </a:p>
        </p:txBody>
      </p:sp>
      <p:sp>
        <p:nvSpPr>
          <p:cNvPr id="133" name="Google Shape;133;p19"/>
          <p:cNvSpPr txBox="1">
            <a:spLocks noGrp="1"/>
          </p:cNvSpPr>
          <p:nvPr>
            <p:ph type="body" idx="1"/>
          </p:nvPr>
        </p:nvSpPr>
        <p:spPr>
          <a:xfrm>
            <a:off x="0" y="6407450"/>
            <a:ext cx="3723701" cy="4506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0077B5"/>
              </a:buClr>
              <a:buSzPts val="2400"/>
              <a:buNone/>
            </a:pPr>
            <a:r>
              <a:rPr lang="en-US" sz="1200" dirty="0" smtClean="0"/>
              <a:t>Available: </a:t>
            </a:r>
            <a:r>
              <a:rPr lang="en-US" sz="1200" u="sng" dirty="0" smtClean="0">
                <a:solidFill>
                  <a:schemeClr val="hlink"/>
                </a:solidFill>
                <a:hlinkClick r:id="rId3"/>
              </a:rPr>
              <a:t>www.becauseyourmindmatters.ca</a:t>
            </a:r>
            <a:endParaRPr sz="1200" dirty="0"/>
          </a:p>
          <a:p>
            <a:pPr marL="342900" lvl="0" indent="-190500" algn="l" rtl="0">
              <a:spcBef>
                <a:spcPts val="0"/>
              </a:spcBef>
              <a:spcAft>
                <a:spcPts val="0"/>
              </a:spcAft>
              <a:buClr>
                <a:srgbClr val="0077B5"/>
              </a:buClr>
              <a:buSzPts val="2400"/>
              <a:buNone/>
            </a:pPr>
            <a:endParaRPr dirty="0"/>
          </a:p>
        </p:txBody>
      </p:sp>
      <p:pic>
        <p:nvPicPr>
          <p:cNvPr id="134" name="Google Shape;134;p19">
            <a:hlinkClick r:id="rId4"/>
          </p:cNvPr>
          <p:cNvPicPr preferRelativeResize="0"/>
          <p:nvPr/>
        </p:nvPicPr>
        <p:blipFill rotWithShape="1">
          <a:blip r:embed="rId5">
            <a:alphaModFix/>
          </a:blip>
          <a:srcRect l="13836" t="20483" r="2629" b="6482"/>
          <a:stretch/>
        </p:blipFill>
        <p:spPr>
          <a:xfrm>
            <a:off x="1887937" y="1512600"/>
            <a:ext cx="8416125" cy="4598900"/>
          </a:xfrm>
          <a:prstGeom prst="rect">
            <a:avLst/>
          </a:prstGeom>
          <a:noFill/>
          <a:ln>
            <a:noFill/>
          </a:ln>
        </p:spPr>
      </p:pic>
      <p:pic>
        <p:nvPicPr>
          <p:cNvPr id="135" name="Google Shape;135;p19"/>
          <p:cNvPicPr preferRelativeResize="0"/>
          <p:nvPr/>
        </p:nvPicPr>
        <p:blipFill rotWithShape="1">
          <a:blip r:embed="rId6">
            <a:alphaModFix/>
          </a:blip>
          <a:srcRect l="14483" t="8483" r="70905" b="81678"/>
          <a:stretch/>
        </p:blipFill>
        <p:spPr>
          <a:xfrm>
            <a:off x="1548743" y="4293096"/>
            <a:ext cx="3827177" cy="1610649"/>
          </a:xfrm>
          <a:prstGeom prst="rect">
            <a:avLst/>
          </a:prstGeom>
          <a:noFill/>
          <a:ln>
            <a:noFill/>
          </a:ln>
        </p:spPr>
      </p:pic>
      <p:sp>
        <p:nvSpPr>
          <p:cNvPr id="2" name="TextBox 1"/>
          <p:cNvSpPr txBox="1"/>
          <p:nvPr/>
        </p:nvSpPr>
        <p:spPr>
          <a:xfrm>
            <a:off x="4296578" y="6407450"/>
            <a:ext cx="3404212" cy="307777"/>
          </a:xfrm>
          <a:prstGeom prst="rect">
            <a:avLst/>
          </a:prstGeom>
          <a:noFill/>
        </p:spPr>
        <p:txBody>
          <a:bodyPr wrap="square" rtlCol="0">
            <a:spAutoFit/>
          </a:bodyPr>
          <a:lstStyle/>
          <a:p>
            <a:r>
              <a:rPr lang="en-US" dirty="0" smtClean="0"/>
              <a:t>(Because Your Mind Matters, </a:t>
            </a:r>
            <a:r>
              <a:rPr lang="en-US" dirty="0" err="1" smtClean="0"/>
              <a:t>n.d.</a:t>
            </a:r>
            <a:r>
              <a:rPr lang="en-US" dirty="0"/>
              <a: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US" dirty="0"/>
              <a:t>What </a:t>
            </a:r>
            <a:r>
              <a:rPr lang="en-US" dirty="0" smtClean="0"/>
              <a:t>is </a:t>
            </a:r>
            <a:r>
              <a:rPr lang="en-US" dirty="0"/>
              <a:t>p</a:t>
            </a:r>
            <a:r>
              <a:rPr lang="en-US" dirty="0" smtClean="0"/>
              <a:t>sychosis</a:t>
            </a:r>
            <a:r>
              <a:rPr lang="en-US" dirty="0"/>
              <a:t>?</a:t>
            </a:r>
            <a:endParaRPr dirty="0"/>
          </a:p>
        </p:txBody>
      </p:sp>
      <p:sp>
        <p:nvSpPr>
          <p:cNvPr id="141" name="Google Shape;141;p20"/>
          <p:cNvSpPr txBox="1">
            <a:spLocks noGrp="1"/>
          </p:cNvSpPr>
          <p:nvPr>
            <p:ph type="body" idx="1"/>
          </p:nvPr>
        </p:nvSpPr>
        <p:spPr>
          <a:xfrm>
            <a:off x="609600" y="1600201"/>
            <a:ext cx="10972800" cy="406104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7B5"/>
              </a:buClr>
              <a:buSzPts val="2400"/>
              <a:buChar char="•"/>
            </a:pPr>
            <a:r>
              <a:rPr lang="en-US" dirty="0"/>
              <a:t>A medical condition </a:t>
            </a:r>
            <a:endParaRPr dirty="0"/>
          </a:p>
          <a:p>
            <a:pPr marL="342900" lvl="0" indent="-342900" algn="l" rtl="0">
              <a:spcBef>
                <a:spcPts val="480"/>
              </a:spcBef>
              <a:spcAft>
                <a:spcPts val="0"/>
              </a:spcAft>
              <a:buClr>
                <a:srgbClr val="0077B5"/>
              </a:buClr>
              <a:buSzPts val="2400"/>
              <a:buChar char="•"/>
            </a:pPr>
            <a:r>
              <a:rPr lang="en-US" dirty="0"/>
              <a:t>A</a:t>
            </a:r>
            <a:r>
              <a:rPr lang="en-US" dirty="0" smtClean="0"/>
              <a:t> </a:t>
            </a:r>
            <a:r>
              <a:rPr lang="en-US" dirty="0"/>
              <a:t>symptom, not a diagnosis</a:t>
            </a:r>
            <a:endParaRPr dirty="0"/>
          </a:p>
          <a:p>
            <a:pPr marL="742950" lvl="1" indent="-146050" algn="l" rtl="0">
              <a:spcBef>
                <a:spcPts val="440"/>
              </a:spcBef>
              <a:spcAft>
                <a:spcPts val="0"/>
              </a:spcAft>
              <a:buSzPts val="2200"/>
              <a:buNone/>
            </a:pPr>
            <a:endParaRPr dirty="0"/>
          </a:p>
        </p:txBody>
      </p:sp>
      <p:pic>
        <p:nvPicPr>
          <p:cNvPr id="142" name="Google Shape;142;p20"/>
          <p:cNvPicPr preferRelativeResize="0"/>
          <p:nvPr/>
        </p:nvPicPr>
        <p:blipFill rotWithShape="1">
          <a:blip r:embed="rId3">
            <a:alphaModFix/>
          </a:blip>
          <a:srcRect/>
          <a:stretch/>
        </p:blipFill>
        <p:spPr>
          <a:xfrm>
            <a:off x="839416" y="2672774"/>
            <a:ext cx="9867587" cy="3488804"/>
          </a:xfrm>
          <a:prstGeom prst="rect">
            <a:avLst/>
          </a:prstGeom>
          <a:noFill/>
          <a:ln>
            <a:noFill/>
          </a:ln>
        </p:spPr>
      </p:pic>
      <p:sp>
        <p:nvSpPr>
          <p:cNvPr id="143" name="Google Shape;143;p20"/>
          <p:cNvSpPr txBox="1">
            <a:spLocks noGrp="1"/>
          </p:cNvSpPr>
          <p:nvPr>
            <p:ph type="body" idx="1"/>
          </p:nvPr>
        </p:nvSpPr>
        <p:spPr>
          <a:xfrm>
            <a:off x="0" y="6407450"/>
            <a:ext cx="5420299" cy="4506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0077B5"/>
              </a:buClr>
              <a:buSzPts val="2400"/>
              <a:buNone/>
            </a:pPr>
            <a:r>
              <a:rPr lang="en-US" sz="1200" dirty="0"/>
              <a:t>Adapted from: </a:t>
            </a:r>
            <a:r>
              <a:rPr lang="en-US" sz="1200" u="sng" dirty="0">
                <a:solidFill>
                  <a:schemeClr val="hlink"/>
                </a:solidFill>
                <a:hlinkClick r:id="rId4"/>
              </a:rPr>
              <a:t>https://help4psychosis.ca/tools-and-resources/infographics</a:t>
            </a:r>
            <a:r>
              <a:rPr lang="en-US" sz="1200" u="sng" dirty="0" smtClean="0">
                <a:solidFill>
                  <a:schemeClr val="hlink"/>
                </a:solidFill>
                <a:hlinkClick r:id="rId4"/>
              </a:rPr>
              <a:t>/</a:t>
            </a:r>
            <a:r>
              <a:rPr lang="en-US" sz="1200" u="sng" dirty="0" smtClean="0">
                <a:solidFill>
                  <a:schemeClr val="hlink"/>
                </a:solidFill>
              </a:rPr>
              <a:t> </a:t>
            </a:r>
            <a:endParaRPr sz="1200" dirty="0"/>
          </a:p>
          <a:p>
            <a:pPr marL="342900" lvl="0" indent="-190500" algn="l" rtl="0">
              <a:spcBef>
                <a:spcPts val="0"/>
              </a:spcBef>
              <a:spcAft>
                <a:spcPts val="0"/>
              </a:spcAft>
              <a:buClr>
                <a:srgbClr val="0077B5"/>
              </a:buClr>
              <a:buSzPts val="2400"/>
              <a:buNone/>
            </a:pPr>
            <a:endParaRPr sz="1200" dirty="0"/>
          </a:p>
          <a:p>
            <a:pPr marL="342900" lvl="0" indent="-190500" algn="l" rtl="0">
              <a:spcBef>
                <a:spcPts val="0"/>
              </a:spcBef>
              <a:spcAft>
                <a:spcPts val="0"/>
              </a:spcAft>
              <a:buClr>
                <a:srgbClr val="0077B5"/>
              </a:buClr>
              <a:buSzPts val="2400"/>
              <a:buNone/>
            </a:pPr>
            <a:endParaRPr dirty="0"/>
          </a:p>
        </p:txBody>
      </p:sp>
      <p:sp>
        <p:nvSpPr>
          <p:cNvPr id="2" name="TextBox 1"/>
          <p:cNvSpPr txBox="1"/>
          <p:nvPr/>
        </p:nvSpPr>
        <p:spPr>
          <a:xfrm>
            <a:off x="5563518" y="6407450"/>
            <a:ext cx="3283026" cy="307777"/>
          </a:xfrm>
          <a:prstGeom prst="rect">
            <a:avLst/>
          </a:prstGeom>
          <a:noFill/>
        </p:spPr>
        <p:txBody>
          <a:bodyPr wrap="square" rtlCol="0">
            <a:spAutoFit/>
          </a:bodyPr>
          <a:lstStyle/>
          <a:p>
            <a:r>
              <a:rPr lang="en-US" dirty="0" smtClean="0"/>
              <a:t>(</a:t>
            </a:r>
            <a:r>
              <a:rPr lang="en-US" sz="1200" dirty="0" smtClean="0"/>
              <a:t>EPION, 2018).</a:t>
            </a:r>
            <a:endParaRPr lang="en-US" sz="12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US" dirty="0"/>
              <a:t>What is </a:t>
            </a:r>
            <a:r>
              <a:rPr lang="en-US" dirty="0" smtClean="0"/>
              <a:t>psychosis</a:t>
            </a:r>
            <a:r>
              <a:rPr lang="en-US" dirty="0"/>
              <a:t>?  </a:t>
            </a:r>
            <a:endParaRPr dirty="0"/>
          </a:p>
        </p:txBody>
      </p:sp>
      <p:pic>
        <p:nvPicPr>
          <p:cNvPr id="150" name="Google Shape;150;p21"/>
          <p:cNvPicPr preferRelativeResize="0"/>
          <p:nvPr/>
        </p:nvPicPr>
        <p:blipFill rotWithShape="1">
          <a:blip r:embed="rId3">
            <a:alphaModFix/>
          </a:blip>
          <a:srcRect l="23213" t="16543" r="24632" b="7358"/>
          <a:stretch/>
        </p:blipFill>
        <p:spPr>
          <a:xfrm>
            <a:off x="3097990" y="1343849"/>
            <a:ext cx="5980009" cy="5410912"/>
          </a:xfrm>
          <a:prstGeom prst="rect">
            <a:avLst/>
          </a:prstGeom>
          <a:noFill/>
          <a:ln>
            <a:noFill/>
          </a:ln>
        </p:spPr>
      </p:pic>
      <p:sp>
        <p:nvSpPr>
          <p:cNvPr id="151" name="Google Shape;151;p21"/>
          <p:cNvSpPr txBox="1">
            <a:spLocks noGrp="1"/>
          </p:cNvSpPr>
          <p:nvPr>
            <p:ph type="body" idx="1"/>
          </p:nvPr>
        </p:nvSpPr>
        <p:spPr>
          <a:xfrm>
            <a:off x="0" y="6407450"/>
            <a:ext cx="9078000" cy="4506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0077B5"/>
              </a:buClr>
              <a:buSzPts val="2400"/>
              <a:buNone/>
            </a:pPr>
            <a:r>
              <a:rPr lang="en-US" sz="1200" dirty="0"/>
              <a:t>Adapted from: </a:t>
            </a:r>
            <a:r>
              <a:rPr lang="en-US" sz="1200" u="sng" dirty="0">
                <a:solidFill>
                  <a:schemeClr val="hlink"/>
                </a:solidFill>
                <a:hlinkClick r:id="rId4"/>
              </a:rPr>
              <a:t>https://help4psychosis.ca/tools-and-resources/infographics/</a:t>
            </a:r>
            <a:endParaRPr sz="1200" dirty="0"/>
          </a:p>
          <a:p>
            <a:pPr marL="342900" lvl="0" indent="-190500" algn="l" rtl="0">
              <a:spcBef>
                <a:spcPts val="0"/>
              </a:spcBef>
              <a:spcAft>
                <a:spcPts val="0"/>
              </a:spcAft>
              <a:buClr>
                <a:srgbClr val="0077B5"/>
              </a:buClr>
              <a:buSzPts val="2400"/>
              <a:buNone/>
            </a:pPr>
            <a:endParaRPr sz="1200" dirty="0"/>
          </a:p>
          <a:p>
            <a:pPr marL="342900" lvl="0" indent="-190500" algn="l" rtl="0">
              <a:spcBef>
                <a:spcPts val="0"/>
              </a:spcBef>
              <a:spcAft>
                <a:spcPts val="0"/>
              </a:spcAft>
              <a:buClr>
                <a:srgbClr val="0077B5"/>
              </a:buClr>
              <a:buSzPts val="2400"/>
              <a:buNone/>
            </a:pPr>
            <a:endParaRPr dirty="0"/>
          </a:p>
        </p:txBody>
      </p:sp>
      <p:sp>
        <p:nvSpPr>
          <p:cNvPr id="5" name="TextBox 4"/>
          <p:cNvSpPr txBox="1"/>
          <p:nvPr/>
        </p:nvSpPr>
        <p:spPr>
          <a:xfrm>
            <a:off x="5563518" y="6407450"/>
            <a:ext cx="3283026" cy="276999"/>
          </a:xfrm>
          <a:prstGeom prst="rect">
            <a:avLst/>
          </a:prstGeom>
          <a:noFill/>
        </p:spPr>
        <p:txBody>
          <a:bodyPr wrap="square" rtlCol="0">
            <a:spAutoFit/>
          </a:bodyPr>
          <a:lstStyle/>
          <a:p>
            <a:r>
              <a:rPr lang="en-US" sz="1200" dirty="0" smtClean="0"/>
              <a:t>(EPION, 2018).</a:t>
            </a:r>
            <a:endParaRPr lang="en-US" sz="12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609600" y="274640"/>
            <a:ext cx="10972800" cy="897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What is </a:t>
            </a:r>
            <a:r>
              <a:rPr lang="en-US" dirty="0" smtClean="0"/>
              <a:t>psychosis</a:t>
            </a:r>
            <a:r>
              <a:rPr lang="en-US" dirty="0"/>
              <a:t>?  </a:t>
            </a:r>
            <a:endParaRPr dirty="0"/>
          </a:p>
        </p:txBody>
      </p:sp>
      <p:sp>
        <p:nvSpPr>
          <p:cNvPr id="158" name="Google Shape;158;p22"/>
          <p:cNvSpPr txBox="1">
            <a:spLocks noGrp="1"/>
          </p:cNvSpPr>
          <p:nvPr>
            <p:ph type="body" idx="1"/>
          </p:nvPr>
        </p:nvSpPr>
        <p:spPr>
          <a:xfrm>
            <a:off x="609600" y="1600200"/>
            <a:ext cx="6730800" cy="4807200"/>
          </a:xfrm>
          <a:prstGeom prst="rect">
            <a:avLst/>
          </a:prstGeom>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40"/>
              <a:buAutoNum type="arabicPeriod"/>
            </a:pPr>
            <a:r>
              <a:rPr lang="en-US" sz="2040" dirty="0" err="1"/>
              <a:t>Prodrome</a:t>
            </a:r>
            <a:r>
              <a:rPr lang="en-US" sz="2040" dirty="0"/>
              <a:t> (‘pre’-psychosis): </a:t>
            </a:r>
            <a:endParaRPr sz="2040" dirty="0"/>
          </a:p>
          <a:p>
            <a:pPr marL="742950" lvl="1" indent="-275590" algn="l" rtl="0">
              <a:lnSpc>
                <a:spcPct val="90000"/>
              </a:lnSpc>
              <a:spcBef>
                <a:spcPts val="0"/>
              </a:spcBef>
              <a:spcAft>
                <a:spcPts val="0"/>
              </a:spcAft>
              <a:buSzPts val="2040"/>
              <a:buChar char="◦"/>
            </a:pPr>
            <a:r>
              <a:rPr lang="en-US" sz="2040" dirty="0"/>
              <a:t>Before a psychotic episode, we often see gradual changes in the person's thoughts, perceptions, </a:t>
            </a:r>
            <a:r>
              <a:rPr lang="en-US" sz="2040" dirty="0" err="1"/>
              <a:t>behaviours</a:t>
            </a:r>
            <a:r>
              <a:rPr lang="en-US" sz="2040" dirty="0"/>
              <a:t>, and </a:t>
            </a:r>
            <a:r>
              <a:rPr lang="en-US" sz="2040" dirty="0" smtClean="0"/>
              <a:t>functioning.</a:t>
            </a:r>
            <a:endParaRPr sz="2040" dirty="0"/>
          </a:p>
          <a:p>
            <a:pPr marL="742950" marR="0" lvl="1" indent="-275590" algn="l" rtl="0">
              <a:lnSpc>
                <a:spcPct val="90000"/>
              </a:lnSpc>
              <a:spcBef>
                <a:spcPts val="0"/>
              </a:spcBef>
              <a:spcAft>
                <a:spcPts val="0"/>
              </a:spcAft>
              <a:buClr>
                <a:srgbClr val="0077B5"/>
              </a:buClr>
              <a:buSzPts val="2040"/>
              <a:buFont typeface="Arial"/>
              <a:buChar char="◦"/>
            </a:pPr>
            <a:r>
              <a:rPr lang="en-US" sz="2040" dirty="0"/>
              <a:t>This stage can’t be </a:t>
            </a:r>
            <a:r>
              <a:rPr lang="en-US" sz="2040" dirty="0" smtClean="0"/>
              <a:t>diagnosed. </a:t>
            </a:r>
            <a:endParaRPr sz="2040" dirty="0"/>
          </a:p>
          <a:p>
            <a:pPr marL="342900" marR="0" lvl="0" indent="-320040" algn="l" rtl="0">
              <a:lnSpc>
                <a:spcPct val="90000"/>
              </a:lnSpc>
              <a:spcBef>
                <a:spcPts val="0"/>
              </a:spcBef>
              <a:spcAft>
                <a:spcPts val="0"/>
              </a:spcAft>
              <a:buSzPts val="2040"/>
              <a:buAutoNum type="arabicPeriod"/>
            </a:pPr>
            <a:r>
              <a:rPr lang="en-US" sz="2040" dirty="0"/>
              <a:t>Acute </a:t>
            </a:r>
            <a:r>
              <a:rPr lang="en-US" sz="2040" dirty="0" smtClean="0"/>
              <a:t>psychosis</a:t>
            </a:r>
            <a:r>
              <a:rPr lang="en-US" sz="2040" dirty="0"/>
              <a:t>:</a:t>
            </a:r>
            <a:endParaRPr sz="2040" dirty="0"/>
          </a:p>
          <a:p>
            <a:pPr marL="742950" marR="0" lvl="1" indent="-275590" algn="l" rtl="0">
              <a:lnSpc>
                <a:spcPct val="90000"/>
              </a:lnSpc>
              <a:spcBef>
                <a:spcPts val="0"/>
              </a:spcBef>
              <a:spcAft>
                <a:spcPts val="0"/>
              </a:spcAft>
              <a:buSzPts val="2040"/>
              <a:buChar char="◦"/>
            </a:pPr>
            <a:r>
              <a:rPr lang="en-US" sz="2040" dirty="0"/>
              <a:t>Psychotic symptoms emerge (e.g</a:t>
            </a:r>
            <a:r>
              <a:rPr lang="en-US" sz="2040" dirty="0" smtClean="0"/>
              <a:t>., </a:t>
            </a:r>
            <a:r>
              <a:rPr lang="en-US" sz="2040" dirty="0"/>
              <a:t>hallucinations, delusions and odd or disorganized speech or </a:t>
            </a:r>
            <a:r>
              <a:rPr lang="en-US" sz="2040" dirty="0" err="1"/>
              <a:t>behaviours</a:t>
            </a:r>
            <a:r>
              <a:rPr lang="en-US" sz="2040" dirty="0"/>
              <a:t>)</a:t>
            </a:r>
            <a:endParaRPr sz="2040" dirty="0"/>
          </a:p>
          <a:p>
            <a:pPr marL="742950" marR="0" lvl="1" indent="-275590" algn="l" rtl="0">
              <a:lnSpc>
                <a:spcPct val="90000"/>
              </a:lnSpc>
              <a:spcBef>
                <a:spcPts val="0"/>
              </a:spcBef>
              <a:spcAft>
                <a:spcPts val="0"/>
              </a:spcAft>
              <a:buSzPts val="2040"/>
              <a:buChar char="◦"/>
            </a:pPr>
            <a:r>
              <a:rPr lang="en-US" sz="2040" dirty="0"/>
              <a:t>Treatment for psychosis needs to be started as soon as possible.</a:t>
            </a:r>
            <a:endParaRPr sz="2040" dirty="0"/>
          </a:p>
          <a:p>
            <a:pPr marL="342900" marR="0" lvl="0" indent="-320040" algn="l" rtl="0">
              <a:lnSpc>
                <a:spcPct val="90000"/>
              </a:lnSpc>
              <a:spcBef>
                <a:spcPts val="0"/>
              </a:spcBef>
              <a:spcAft>
                <a:spcPts val="0"/>
              </a:spcAft>
              <a:buSzPts val="2040"/>
              <a:buAutoNum type="arabicPeriod"/>
            </a:pPr>
            <a:r>
              <a:rPr lang="en-US" sz="2040" dirty="0"/>
              <a:t>Recovery:</a:t>
            </a:r>
            <a:endParaRPr sz="2040" dirty="0"/>
          </a:p>
          <a:p>
            <a:pPr marL="742950" marR="0" lvl="1" indent="-275590" algn="l" rtl="0">
              <a:lnSpc>
                <a:spcPct val="90000"/>
              </a:lnSpc>
              <a:spcBef>
                <a:spcPts val="0"/>
              </a:spcBef>
              <a:spcAft>
                <a:spcPts val="0"/>
              </a:spcAft>
              <a:buSzPts val="2040"/>
              <a:buChar char="◦"/>
            </a:pPr>
            <a:r>
              <a:rPr lang="en-US" sz="2040" dirty="0"/>
              <a:t>Most people begin to recover once treatment </a:t>
            </a:r>
            <a:r>
              <a:rPr lang="en-US" sz="2040" dirty="0" smtClean="0"/>
              <a:t>begins </a:t>
            </a:r>
            <a:r>
              <a:rPr lang="en-US" sz="2040" dirty="0"/>
              <a:t>(e.g</a:t>
            </a:r>
            <a:r>
              <a:rPr lang="en-US" sz="2040" dirty="0" smtClean="0"/>
              <a:t>., </a:t>
            </a:r>
            <a:r>
              <a:rPr lang="en-US" sz="2040" dirty="0"/>
              <a:t>symptoms get less intense or disappear, and people can better cope day-to-day, return to roles</a:t>
            </a:r>
            <a:r>
              <a:rPr lang="en-US" sz="2040" dirty="0" smtClean="0"/>
              <a:t>).</a:t>
            </a:r>
            <a:endParaRPr sz="2040" dirty="0"/>
          </a:p>
        </p:txBody>
      </p:sp>
      <p:sp>
        <p:nvSpPr>
          <p:cNvPr id="159" name="Google Shape;159;p22"/>
          <p:cNvSpPr txBox="1">
            <a:spLocks noGrp="1"/>
          </p:cNvSpPr>
          <p:nvPr>
            <p:ph type="body" idx="1"/>
          </p:nvPr>
        </p:nvSpPr>
        <p:spPr>
          <a:xfrm>
            <a:off x="0" y="6407450"/>
            <a:ext cx="4726546" cy="450600"/>
          </a:xfrm>
          <a:prstGeom prst="rect">
            <a:avLst/>
          </a:prstGeom>
          <a:noFill/>
          <a:ln>
            <a:noFill/>
          </a:ln>
        </p:spPr>
        <p:txBody>
          <a:bodyPr spcFirstLastPara="1" wrap="square" lIns="91425" tIns="45700" rIns="91425" bIns="45700" anchor="t" anchorCtr="0">
            <a:noAutofit/>
          </a:bodyPr>
          <a:lstStyle/>
          <a:p>
            <a:pPr marL="342900" lvl="0" indent="-190500">
              <a:spcBef>
                <a:spcPts val="0"/>
              </a:spcBef>
              <a:buNone/>
            </a:pPr>
            <a:r>
              <a:rPr lang="en-US" sz="1200" dirty="0"/>
              <a:t>Adapted from:  </a:t>
            </a:r>
            <a:r>
              <a:rPr lang="en-US" sz="1100" u="sng" dirty="0">
                <a:solidFill>
                  <a:schemeClr val="hlink"/>
                </a:solidFill>
                <a:hlinkClick r:id="rId3"/>
              </a:rPr>
              <a:t>https://www.earlypsychosis.ca/phases-of-psychosis</a:t>
            </a:r>
            <a:r>
              <a:rPr lang="en-US" sz="1100" u="sng" dirty="0" smtClean="0">
                <a:solidFill>
                  <a:schemeClr val="hlink"/>
                </a:solidFill>
                <a:hlinkClick r:id="rId3"/>
              </a:rPr>
              <a:t>/</a:t>
            </a:r>
            <a:r>
              <a:rPr lang="en-US" sz="1100" u="sng" dirty="0" smtClean="0">
                <a:solidFill>
                  <a:schemeClr val="hlink"/>
                </a:solidFill>
              </a:rPr>
              <a:t> </a:t>
            </a:r>
            <a:endParaRPr sz="1200" dirty="0"/>
          </a:p>
          <a:p>
            <a:pPr marL="342900" lvl="0" indent="-190500" algn="l" rtl="0">
              <a:spcBef>
                <a:spcPts val="0"/>
              </a:spcBef>
              <a:spcAft>
                <a:spcPts val="0"/>
              </a:spcAft>
              <a:buClr>
                <a:srgbClr val="0077B5"/>
              </a:buClr>
              <a:buSzPts val="2400"/>
              <a:buNone/>
            </a:pPr>
            <a:endParaRPr sz="1200" dirty="0"/>
          </a:p>
          <a:p>
            <a:pPr marL="342900" lvl="0" indent="-190500" algn="l" rtl="0">
              <a:spcBef>
                <a:spcPts val="0"/>
              </a:spcBef>
              <a:spcAft>
                <a:spcPts val="0"/>
              </a:spcAft>
              <a:buClr>
                <a:srgbClr val="0077B5"/>
              </a:buClr>
              <a:buSzPts val="2400"/>
              <a:buNone/>
            </a:pPr>
            <a:endParaRPr dirty="0"/>
          </a:p>
        </p:txBody>
      </p:sp>
      <p:pic>
        <p:nvPicPr>
          <p:cNvPr id="160" name="Google Shape;160;p22"/>
          <p:cNvPicPr preferRelativeResize="0"/>
          <p:nvPr/>
        </p:nvPicPr>
        <p:blipFill>
          <a:blip r:embed="rId4">
            <a:alphaModFix/>
          </a:blip>
          <a:stretch>
            <a:fillRect/>
          </a:stretch>
        </p:blipFill>
        <p:spPr>
          <a:xfrm>
            <a:off x="7340400" y="2308975"/>
            <a:ext cx="4744825" cy="3111100"/>
          </a:xfrm>
          <a:prstGeom prst="rect">
            <a:avLst/>
          </a:prstGeom>
          <a:noFill/>
          <a:ln>
            <a:noFill/>
          </a:ln>
        </p:spPr>
      </p:pic>
      <p:sp>
        <p:nvSpPr>
          <p:cNvPr id="2" name="TextBox 1"/>
          <p:cNvSpPr txBox="1"/>
          <p:nvPr/>
        </p:nvSpPr>
        <p:spPr>
          <a:xfrm>
            <a:off x="4726545" y="6407400"/>
            <a:ext cx="4250029" cy="276999"/>
          </a:xfrm>
          <a:prstGeom prst="rect">
            <a:avLst/>
          </a:prstGeom>
          <a:noFill/>
        </p:spPr>
        <p:txBody>
          <a:bodyPr wrap="square" rtlCol="0">
            <a:spAutoFit/>
          </a:bodyPr>
          <a:lstStyle/>
          <a:p>
            <a:r>
              <a:rPr lang="en-US" sz="1200" dirty="0" smtClean="0"/>
              <a:t>(BC Early Psychosis Intervention Program, 2021)</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571850" y="274640"/>
            <a:ext cx="10972800" cy="897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US" dirty="0"/>
              <a:t>What is </a:t>
            </a:r>
            <a:r>
              <a:rPr lang="en-US" dirty="0" smtClean="0"/>
              <a:t>psychosis</a:t>
            </a:r>
            <a:r>
              <a:rPr lang="en-US" dirty="0"/>
              <a:t>? </a:t>
            </a:r>
            <a:endParaRPr b="0" dirty="0"/>
          </a:p>
        </p:txBody>
      </p:sp>
      <p:sp>
        <p:nvSpPr>
          <p:cNvPr id="166" name="Google Shape;166;p23"/>
          <p:cNvSpPr txBox="1">
            <a:spLocks noGrp="1"/>
          </p:cNvSpPr>
          <p:nvPr>
            <p:ph type="body" idx="1"/>
          </p:nvPr>
        </p:nvSpPr>
        <p:spPr>
          <a:xfrm>
            <a:off x="609600" y="1610033"/>
            <a:ext cx="10972800" cy="469244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7B5"/>
              </a:buClr>
              <a:buSzPts val="2400"/>
              <a:buChar char="•"/>
            </a:pPr>
            <a:r>
              <a:rPr lang="en-US" dirty="0"/>
              <a:t>Affects about 3/100 people (as common as type 2 diabetes)</a:t>
            </a:r>
            <a:endParaRPr dirty="0"/>
          </a:p>
          <a:p>
            <a:pPr marL="742950" lvl="1" indent="-285750" algn="l" rtl="0">
              <a:spcBef>
                <a:spcPts val="480"/>
              </a:spcBef>
              <a:spcAft>
                <a:spcPts val="0"/>
              </a:spcAft>
              <a:buSzPts val="2200"/>
              <a:buChar char="◦"/>
            </a:pPr>
            <a:r>
              <a:rPr lang="en-US" sz="2400" dirty="0"/>
              <a:t>Occurs equally throughout the world regardless of race, culture, intelligence, background, religion, gender, </a:t>
            </a:r>
            <a:r>
              <a:rPr lang="en-US" sz="2400" dirty="0" smtClean="0"/>
              <a:t>income.</a:t>
            </a:r>
            <a:endParaRPr dirty="0"/>
          </a:p>
          <a:p>
            <a:pPr marL="342900" lvl="0" indent="-342900" algn="l" rtl="0">
              <a:spcBef>
                <a:spcPts val="480"/>
              </a:spcBef>
              <a:spcAft>
                <a:spcPts val="0"/>
              </a:spcAft>
              <a:buClr>
                <a:srgbClr val="0077B5"/>
              </a:buClr>
              <a:buSzPts val="2400"/>
              <a:buChar char="•"/>
            </a:pPr>
            <a:r>
              <a:rPr lang="en-US" dirty="0"/>
              <a:t>First onset generally occurs in young </a:t>
            </a:r>
            <a:r>
              <a:rPr lang="en-US" dirty="0" smtClean="0"/>
              <a:t>adults, between 16–30 years old:</a:t>
            </a:r>
            <a:endParaRPr dirty="0"/>
          </a:p>
          <a:p>
            <a:pPr marL="742950" lvl="1" indent="-285750">
              <a:spcBef>
                <a:spcPts val="480"/>
              </a:spcBef>
            </a:pPr>
            <a:r>
              <a:rPr lang="en-US" dirty="0"/>
              <a:t>First episode in females generally a little later than males (“hot spot” ages ~21–25 vs. ~17–21 males) </a:t>
            </a:r>
            <a:endParaRPr dirty="0"/>
          </a:p>
          <a:p>
            <a:pPr marL="342900" lvl="0" indent="-342900" algn="l" rtl="0">
              <a:spcBef>
                <a:spcPts val="0"/>
              </a:spcBef>
              <a:spcAft>
                <a:spcPts val="0"/>
              </a:spcAft>
              <a:buSzPts val="2400"/>
              <a:buChar char="•"/>
            </a:pPr>
            <a:r>
              <a:rPr lang="en-US" dirty="0"/>
              <a:t>There is no one </a:t>
            </a:r>
            <a:r>
              <a:rPr lang="en-US" dirty="0" smtClean="0"/>
              <a:t>“cause” of </a:t>
            </a:r>
            <a:r>
              <a:rPr lang="en-US" dirty="0"/>
              <a:t>psychosis but some risk </a:t>
            </a:r>
            <a:r>
              <a:rPr lang="en-US" dirty="0" smtClean="0"/>
              <a:t>factors are:</a:t>
            </a:r>
            <a:endParaRPr dirty="0"/>
          </a:p>
          <a:p>
            <a:pPr marL="742950" lvl="1" indent="-298450" algn="l" rtl="0">
              <a:spcBef>
                <a:spcPts val="0"/>
              </a:spcBef>
              <a:spcAft>
                <a:spcPts val="0"/>
              </a:spcAft>
              <a:buSzPts val="2400"/>
              <a:buChar char="◦"/>
            </a:pPr>
            <a:r>
              <a:rPr lang="en-US" sz="2400" dirty="0"/>
              <a:t>e</a:t>
            </a:r>
            <a:r>
              <a:rPr lang="en-US" sz="2400" dirty="0" smtClean="0"/>
              <a:t>nvironmental </a:t>
            </a:r>
            <a:r>
              <a:rPr lang="en-US" sz="2400" dirty="0"/>
              <a:t>influences</a:t>
            </a:r>
            <a:endParaRPr sz="2400" dirty="0"/>
          </a:p>
          <a:p>
            <a:pPr marL="742950" lvl="1" indent="-298450" algn="l" rtl="0">
              <a:spcBef>
                <a:spcPts val="0"/>
              </a:spcBef>
              <a:spcAft>
                <a:spcPts val="0"/>
              </a:spcAft>
              <a:buSzPts val="2400"/>
              <a:buChar char="◦"/>
            </a:pPr>
            <a:r>
              <a:rPr lang="en-US" sz="2400" dirty="0" smtClean="0"/>
              <a:t>trauma/stress</a:t>
            </a:r>
            <a:endParaRPr sz="2400" dirty="0"/>
          </a:p>
          <a:p>
            <a:pPr marL="742950" lvl="1" indent="-298450" algn="l" rtl="0">
              <a:spcBef>
                <a:spcPts val="0"/>
              </a:spcBef>
              <a:spcAft>
                <a:spcPts val="0"/>
              </a:spcAft>
              <a:buSzPts val="2400"/>
              <a:buChar char="◦"/>
            </a:pPr>
            <a:r>
              <a:rPr lang="en-US" sz="2400" dirty="0"/>
              <a:t>g</a:t>
            </a:r>
            <a:r>
              <a:rPr lang="en-US" sz="2400" dirty="0" smtClean="0"/>
              <a:t>enetics </a:t>
            </a:r>
            <a:endParaRPr sz="2400" dirty="0"/>
          </a:p>
          <a:p>
            <a:pPr marL="742950" lvl="1" indent="-298450" algn="l" rtl="0">
              <a:spcBef>
                <a:spcPts val="0"/>
              </a:spcBef>
              <a:spcAft>
                <a:spcPts val="0"/>
              </a:spcAft>
              <a:buSzPts val="2400"/>
              <a:buChar char="◦"/>
            </a:pPr>
            <a:r>
              <a:rPr lang="en-US" sz="2400" dirty="0"/>
              <a:t>p</a:t>
            </a:r>
            <a:r>
              <a:rPr lang="en-US" sz="2400" dirty="0" smtClean="0"/>
              <a:t>hysical </a:t>
            </a:r>
            <a:r>
              <a:rPr lang="en-US" sz="2400" dirty="0"/>
              <a:t>illness or injury</a:t>
            </a:r>
            <a:endParaRPr sz="2400" dirty="0"/>
          </a:p>
          <a:p>
            <a:pPr marL="742950" lvl="1" indent="-298450" algn="l" rtl="0">
              <a:spcBef>
                <a:spcPts val="407"/>
              </a:spcBef>
              <a:spcAft>
                <a:spcPts val="0"/>
              </a:spcAft>
              <a:buSzPts val="2400"/>
              <a:buChar char="◦"/>
            </a:pPr>
            <a:r>
              <a:rPr lang="en-US" sz="2400" dirty="0"/>
              <a:t>s</a:t>
            </a:r>
            <a:r>
              <a:rPr lang="en-US" sz="2400" dirty="0" smtClean="0"/>
              <a:t>ubstance use.</a:t>
            </a:r>
            <a:endParaRPr sz="2400" dirty="0"/>
          </a:p>
          <a:p>
            <a:pPr marL="342900" lvl="0" indent="-190500" algn="l" rtl="0">
              <a:spcBef>
                <a:spcPts val="480"/>
              </a:spcBef>
              <a:spcAft>
                <a:spcPts val="0"/>
              </a:spcAft>
              <a:buClr>
                <a:srgbClr val="0077B5"/>
              </a:buClr>
              <a:buSzPts val="2400"/>
              <a:buNone/>
            </a:pPr>
            <a:endParaRPr dirty="0"/>
          </a:p>
          <a:p>
            <a:pPr marL="342900" lvl="0" indent="-190500" algn="l" rtl="0">
              <a:spcBef>
                <a:spcPts val="480"/>
              </a:spcBef>
              <a:spcAft>
                <a:spcPts val="0"/>
              </a:spcAft>
              <a:buClr>
                <a:srgbClr val="0077B5"/>
              </a:buClr>
              <a:buSzPts val="2400"/>
              <a:buNone/>
            </a:pPr>
            <a:endParaRPr dirty="0"/>
          </a:p>
        </p:txBody>
      </p:sp>
      <p:sp>
        <p:nvSpPr>
          <p:cNvPr id="167" name="Google Shape;167;p23"/>
          <p:cNvSpPr txBox="1">
            <a:spLocks noGrp="1"/>
          </p:cNvSpPr>
          <p:nvPr>
            <p:ph type="body" idx="1"/>
          </p:nvPr>
        </p:nvSpPr>
        <p:spPr>
          <a:xfrm>
            <a:off x="0" y="6407450"/>
            <a:ext cx="9078000" cy="4506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0077B5"/>
              </a:buClr>
              <a:buSzPts val="2400"/>
              <a:buNone/>
            </a:pPr>
            <a:r>
              <a:rPr lang="en-US" sz="1200"/>
              <a:t>Adapted from: </a:t>
            </a:r>
            <a:r>
              <a:rPr lang="en-US" sz="1200" u="sng">
                <a:solidFill>
                  <a:schemeClr val="hlink"/>
                </a:solidFill>
                <a:hlinkClick r:id="rId3"/>
              </a:rPr>
              <a:t>www.psychosis101.ca</a:t>
            </a:r>
            <a:r>
              <a:rPr lang="en-US" sz="1200"/>
              <a:t>; </a:t>
            </a:r>
            <a:r>
              <a:rPr lang="en-US" sz="1200" u="sng">
                <a:solidFill>
                  <a:schemeClr val="accent1"/>
                </a:solidFill>
                <a:hlinkClick r:id="rId4"/>
              </a:rPr>
              <a:t>www.nami.org/earlypsychosis</a:t>
            </a:r>
            <a:r>
              <a:rPr lang="en-US" sz="1200"/>
              <a:t> &amp; Janoutova </a:t>
            </a:r>
            <a:r>
              <a:rPr lang="en-US" sz="1200" i="1"/>
              <a:t>et al</a:t>
            </a:r>
            <a:r>
              <a:rPr lang="en-US" sz="1200"/>
              <a:t>. (2016)   </a:t>
            </a:r>
            <a:endParaRPr sz="1200"/>
          </a:p>
          <a:p>
            <a:pPr marL="342900" lvl="0" indent="-190500" algn="l" rtl="0">
              <a:spcBef>
                <a:spcPts val="0"/>
              </a:spcBef>
              <a:spcAft>
                <a:spcPts val="0"/>
              </a:spcAft>
              <a:buClr>
                <a:srgbClr val="0077B5"/>
              </a:buClr>
              <a:buSzPts val="2400"/>
              <a:buNone/>
            </a:pPr>
            <a:endParaRPr sz="1200"/>
          </a:p>
          <a:p>
            <a:pPr marL="342900" lvl="0" indent="-190500" algn="l" rtl="0">
              <a:spcBef>
                <a:spcPts val="0"/>
              </a:spcBef>
              <a:spcAft>
                <a:spcPts val="0"/>
              </a:spcAft>
              <a:buClr>
                <a:srgbClr val="0077B5"/>
              </a:buClr>
              <a:buSzPts val="2400"/>
              <a:buNone/>
            </a:pPr>
            <a:endParaRPr sz="1200"/>
          </a:p>
          <a:p>
            <a:pPr marL="342900" lvl="0" indent="-190500" algn="l" rtl="0">
              <a:spcBef>
                <a:spcPts val="0"/>
              </a:spcBef>
              <a:spcAft>
                <a:spcPts val="0"/>
              </a:spcAft>
              <a:buClr>
                <a:srgbClr val="0077B5"/>
              </a:buClr>
              <a:buSzPts val="2400"/>
              <a:buNone/>
            </a:pPr>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US" dirty="0"/>
              <a:t>What is </a:t>
            </a:r>
            <a:r>
              <a:rPr lang="en-US" dirty="0" smtClean="0"/>
              <a:t>psychosis</a:t>
            </a:r>
            <a:r>
              <a:rPr lang="en-US" dirty="0"/>
              <a:t>? </a:t>
            </a:r>
            <a:endParaRPr dirty="0"/>
          </a:p>
        </p:txBody>
      </p:sp>
      <p:pic>
        <p:nvPicPr>
          <p:cNvPr id="174" name="Google Shape;174;p24">
            <a:hlinkClick r:id="rId3"/>
          </p:cNvPr>
          <p:cNvPicPr preferRelativeResize="0"/>
          <p:nvPr/>
        </p:nvPicPr>
        <p:blipFill rotWithShape="1">
          <a:blip r:embed="rId4">
            <a:alphaModFix/>
          </a:blip>
          <a:srcRect l="18104" t="17793" r="11034" b="23862"/>
          <a:stretch/>
        </p:blipFill>
        <p:spPr>
          <a:xfrm>
            <a:off x="1912337" y="1494616"/>
            <a:ext cx="8639504" cy="4445876"/>
          </a:xfrm>
          <a:prstGeom prst="rect">
            <a:avLst/>
          </a:prstGeom>
          <a:noFill/>
          <a:ln>
            <a:noFill/>
          </a:ln>
        </p:spPr>
      </p:pic>
      <p:pic>
        <p:nvPicPr>
          <p:cNvPr id="175" name="Google Shape;175;p24"/>
          <p:cNvPicPr preferRelativeResize="0"/>
          <p:nvPr/>
        </p:nvPicPr>
        <p:blipFill rotWithShape="1">
          <a:blip r:embed="rId5">
            <a:alphaModFix/>
          </a:blip>
          <a:srcRect l="14483" t="8483" r="70904" b="81677"/>
          <a:stretch/>
        </p:blipFill>
        <p:spPr>
          <a:xfrm>
            <a:off x="609593" y="1735021"/>
            <a:ext cx="3827178" cy="1610648"/>
          </a:xfrm>
          <a:prstGeom prst="rect">
            <a:avLst/>
          </a:prstGeom>
          <a:noFill/>
          <a:ln>
            <a:noFill/>
          </a:ln>
        </p:spPr>
      </p:pic>
      <p:sp>
        <p:nvSpPr>
          <p:cNvPr id="176" name="Google Shape;176;p24"/>
          <p:cNvSpPr txBox="1">
            <a:spLocks noGrp="1"/>
          </p:cNvSpPr>
          <p:nvPr>
            <p:ph type="body" idx="1"/>
          </p:nvPr>
        </p:nvSpPr>
        <p:spPr>
          <a:xfrm>
            <a:off x="-102229" y="6329478"/>
            <a:ext cx="9078000" cy="4506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0077B5"/>
              </a:buClr>
              <a:buSzPts val="2400"/>
              <a:buNone/>
            </a:pPr>
            <a:r>
              <a:rPr lang="en-US" sz="1200" dirty="0"/>
              <a:t>From: </a:t>
            </a:r>
            <a:r>
              <a:rPr lang="en-US" sz="1200" u="sng" dirty="0">
                <a:solidFill>
                  <a:schemeClr val="hlink"/>
                </a:solidFill>
                <a:hlinkClick r:id="rId6"/>
              </a:rPr>
              <a:t>www.becauseyourmindmatters.ca</a:t>
            </a:r>
            <a:endParaRPr sz="1200" dirty="0"/>
          </a:p>
          <a:p>
            <a:pPr marL="342900" lvl="0" indent="-190500" algn="l" rtl="0">
              <a:spcBef>
                <a:spcPts val="0"/>
              </a:spcBef>
              <a:spcAft>
                <a:spcPts val="0"/>
              </a:spcAft>
              <a:buClr>
                <a:srgbClr val="0077B5"/>
              </a:buClr>
              <a:buSzPts val="2400"/>
              <a:buNone/>
            </a:pPr>
            <a:endParaRPr dirty="0"/>
          </a:p>
        </p:txBody>
      </p:sp>
      <p:sp>
        <p:nvSpPr>
          <p:cNvPr id="6" name="TextBox 5"/>
          <p:cNvSpPr txBox="1"/>
          <p:nvPr/>
        </p:nvSpPr>
        <p:spPr>
          <a:xfrm>
            <a:off x="4529983" y="6247001"/>
            <a:ext cx="3404212" cy="307777"/>
          </a:xfrm>
          <a:prstGeom prst="rect">
            <a:avLst/>
          </a:prstGeom>
          <a:noFill/>
        </p:spPr>
        <p:txBody>
          <a:bodyPr wrap="square" rtlCol="0">
            <a:spAutoFit/>
          </a:bodyPr>
          <a:lstStyle/>
          <a:p>
            <a:r>
              <a:rPr lang="en-US" dirty="0" smtClean="0"/>
              <a:t>(Because Your Mind Matters, </a:t>
            </a:r>
            <a:r>
              <a:rPr lang="en-US" dirty="0" err="1" smtClean="0"/>
              <a:t>n.d.</a:t>
            </a:r>
            <a:r>
              <a:rPr lang="en-US" dirty="0"/>
              <a: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609600" y="274640"/>
            <a:ext cx="10972800" cy="8972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US" dirty="0"/>
              <a:t>Early </a:t>
            </a:r>
            <a:r>
              <a:rPr lang="en-US" dirty="0" smtClean="0"/>
              <a:t>psychosis </a:t>
            </a:r>
            <a:r>
              <a:rPr lang="en-US" dirty="0"/>
              <a:t>i</a:t>
            </a:r>
            <a:r>
              <a:rPr lang="en-US" dirty="0" smtClean="0"/>
              <a:t>ntervention</a:t>
            </a:r>
            <a:endParaRPr dirty="0"/>
          </a:p>
        </p:txBody>
      </p:sp>
      <p:sp>
        <p:nvSpPr>
          <p:cNvPr id="182" name="Google Shape;182;p25"/>
          <p:cNvSpPr txBox="1">
            <a:spLocks noGrp="1"/>
          </p:cNvSpPr>
          <p:nvPr>
            <p:ph type="body" idx="1"/>
          </p:nvPr>
        </p:nvSpPr>
        <p:spPr>
          <a:xfrm>
            <a:off x="609600" y="1600201"/>
            <a:ext cx="10972800" cy="406104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7B5"/>
              </a:buClr>
              <a:buSzPts val="2400"/>
              <a:buChar char="•"/>
            </a:pPr>
            <a:r>
              <a:rPr lang="en-US" dirty="0"/>
              <a:t>Psychosis is treatable, people can and do recover! </a:t>
            </a:r>
            <a:endParaRPr dirty="0"/>
          </a:p>
          <a:p>
            <a:pPr marL="0" lvl="0" indent="0" algn="l" rtl="0">
              <a:spcBef>
                <a:spcPts val="0"/>
              </a:spcBef>
              <a:spcAft>
                <a:spcPts val="0"/>
              </a:spcAft>
              <a:buNone/>
            </a:pPr>
            <a:endParaRPr dirty="0"/>
          </a:p>
          <a:p>
            <a:pPr marL="342900" lvl="0" indent="-342900" algn="l" rtl="0">
              <a:spcBef>
                <a:spcPts val="0"/>
              </a:spcBef>
              <a:spcAft>
                <a:spcPts val="0"/>
              </a:spcAft>
              <a:buClr>
                <a:srgbClr val="0077B5"/>
              </a:buClr>
              <a:buSzPts val="2400"/>
              <a:buChar char="•"/>
            </a:pPr>
            <a:r>
              <a:rPr lang="en-US" dirty="0"/>
              <a:t>The longer the duration of untreated psychosis, the higher the risk of: </a:t>
            </a:r>
            <a:endParaRPr dirty="0"/>
          </a:p>
          <a:p>
            <a:pPr marL="742950" lvl="1" indent="-285750" algn="l" rtl="0">
              <a:spcBef>
                <a:spcPts val="440"/>
              </a:spcBef>
              <a:spcAft>
                <a:spcPts val="0"/>
              </a:spcAft>
              <a:buSzPts val="2200"/>
              <a:buChar char="◦"/>
            </a:pPr>
            <a:r>
              <a:rPr lang="en-US" dirty="0"/>
              <a:t>d</a:t>
            </a:r>
            <a:r>
              <a:rPr lang="en-US" dirty="0" smtClean="0"/>
              <a:t>erailing </a:t>
            </a:r>
            <a:r>
              <a:rPr lang="en-US" dirty="0"/>
              <a:t>of life goals and functioning </a:t>
            </a:r>
            <a:r>
              <a:rPr lang="en-US" dirty="0" smtClean="0"/>
              <a:t>(e.g., relationships</a:t>
            </a:r>
            <a:r>
              <a:rPr lang="en-US" dirty="0"/>
              <a:t>, </a:t>
            </a:r>
            <a:r>
              <a:rPr lang="en-US" dirty="0" smtClean="0"/>
              <a:t>school</a:t>
            </a:r>
            <a:r>
              <a:rPr lang="en-US" dirty="0"/>
              <a:t>, </a:t>
            </a:r>
            <a:r>
              <a:rPr lang="en-US" dirty="0" smtClean="0"/>
              <a:t>work</a:t>
            </a:r>
            <a:r>
              <a:rPr lang="en-US" dirty="0"/>
              <a:t>)</a:t>
            </a:r>
            <a:endParaRPr dirty="0"/>
          </a:p>
          <a:p>
            <a:pPr marL="742950" lvl="1" indent="-285750" algn="l" rtl="0">
              <a:spcBef>
                <a:spcPts val="440"/>
              </a:spcBef>
              <a:spcAft>
                <a:spcPts val="0"/>
              </a:spcAft>
              <a:buSzPts val="2200"/>
              <a:buChar char="◦"/>
            </a:pPr>
            <a:r>
              <a:rPr lang="en-US" dirty="0"/>
              <a:t>h</a:t>
            </a:r>
            <a:r>
              <a:rPr lang="en-US" dirty="0" smtClean="0"/>
              <a:t>ospitalization</a:t>
            </a:r>
            <a:endParaRPr dirty="0"/>
          </a:p>
          <a:p>
            <a:pPr marL="742950" lvl="1" indent="-285750" algn="l" rtl="0">
              <a:spcBef>
                <a:spcPts val="440"/>
              </a:spcBef>
              <a:spcAft>
                <a:spcPts val="0"/>
              </a:spcAft>
              <a:buSzPts val="2200"/>
              <a:buChar char="◦"/>
            </a:pPr>
            <a:r>
              <a:rPr lang="en-US" dirty="0"/>
              <a:t>s</a:t>
            </a:r>
            <a:r>
              <a:rPr lang="en-US" dirty="0" smtClean="0"/>
              <a:t>uicide</a:t>
            </a:r>
            <a:endParaRPr dirty="0"/>
          </a:p>
          <a:p>
            <a:pPr marL="742950" lvl="1" indent="-285750" algn="l" rtl="0">
              <a:spcBef>
                <a:spcPts val="440"/>
              </a:spcBef>
              <a:spcAft>
                <a:spcPts val="0"/>
              </a:spcAft>
              <a:buSzPts val="2200"/>
              <a:buChar char="◦"/>
            </a:pPr>
            <a:r>
              <a:rPr lang="en-US" dirty="0"/>
              <a:t>s</a:t>
            </a:r>
            <a:r>
              <a:rPr lang="en-US" dirty="0" smtClean="0"/>
              <a:t>ubstance </a:t>
            </a:r>
            <a:r>
              <a:rPr lang="en-US" dirty="0"/>
              <a:t>abuse</a:t>
            </a:r>
            <a:endParaRPr dirty="0"/>
          </a:p>
          <a:p>
            <a:pPr marL="742950" lvl="1" indent="-285750" algn="l" rtl="0">
              <a:spcBef>
                <a:spcPts val="440"/>
              </a:spcBef>
              <a:spcAft>
                <a:spcPts val="0"/>
              </a:spcAft>
              <a:buSzPts val="2200"/>
              <a:buChar char="◦"/>
            </a:pPr>
            <a:r>
              <a:rPr lang="en-US" dirty="0"/>
              <a:t>d</a:t>
            </a:r>
            <a:r>
              <a:rPr lang="en-US" dirty="0" smtClean="0"/>
              <a:t>isability </a:t>
            </a:r>
            <a:endParaRPr dirty="0"/>
          </a:p>
          <a:p>
            <a:pPr marL="742950" lvl="1" indent="-285750" algn="l" rtl="0">
              <a:spcBef>
                <a:spcPts val="440"/>
              </a:spcBef>
              <a:spcAft>
                <a:spcPts val="0"/>
              </a:spcAft>
              <a:buSzPts val="2200"/>
              <a:buChar char="◦"/>
            </a:pPr>
            <a:r>
              <a:rPr lang="en-US" dirty="0"/>
              <a:t>involvement with justice </a:t>
            </a:r>
            <a:r>
              <a:rPr lang="en-US" dirty="0" smtClean="0"/>
              <a:t>system.</a:t>
            </a:r>
            <a:endParaRPr dirty="0"/>
          </a:p>
          <a:p>
            <a:pPr marL="0" lvl="0" indent="0" algn="l" rtl="0">
              <a:spcBef>
                <a:spcPts val="440"/>
              </a:spcBef>
              <a:spcAft>
                <a:spcPts val="0"/>
              </a:spcAft>
              <a:buNone/>
            </a:pPr>
            <a:endParaRPr dirty="0"/>
          </a:p>
          <a:p>
            <a:pPr marL="342900" lvl="0" indent="-342900" algn="l" rtl="0">
              <a:spcBef>
                <a:spcPts val="440"/>
              </a:spcBef>
              <a:spcAft>
                <a:spcPts val="0"/>
              </a:spcAft>
              <a:buSzPts val="2400"/>
              <a:buChar char="•"/>
            </a:pPr>
            <a:r>
              <a:rPr lang="en-US" dirty="0"/>
              <a:t>The sooner, the better!</a:t>
            </a:r>
            <a:endParaRPr dirty="0"/>
          </a:p>
          <a:p>
            <a:pPr marL="342900" lvl="0" indent="-190500" algn="l" rtl="0">
              <a:spcBef>
                <a:spcPts val="480"/>
              </a:spcBef>
              <a:spcAft>
                <a:spcPts val="0"/>
              </a:spcAft>
              <a:buClr>
                <a:srgbClr val="0077B5"/>
              </a:buClr>
              <a:buSzPts val="2400"/>
              <a:buNone/>
            </a:pPr>
            <a:endParaRPr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PION2018Theme">
  <a:themeElements>
    <a:clrScheme name="Custom 3">
      <a:dk1>
        <a:srgbClr val="000000"/>
      </a:dk1>
      <a:lt1>
        <a:srgbClr val="FFFFFF"/>
      </a:lt1>
      <a:dk2>
        <a:srgbClr val="1F497D"/>
      </a:dk2>
      <a:lt2>
        <a:srgbClr val="F2F2F2"/>
      </a:lt2>
      <a:accent1>
        <a:srgbClr val="007BB6"/>
      </a:accent1>
      <a:accent2>
        <a:srgbClr val="8FDAFF"/>
      </a:accent2>
      <a:accent3>
        <a:srgbClr val="F7921E"/>
      </a:accent3>
      <a:accent4>
        <a:srgbClr val="FCD5AA"/>
      </a:accent4>
      <a:accent5>
        <a:srgbClr val="17365D"/>
      </a:accent5>
      <a:accent6>
        <a:srgbClr val="C6D9F0"/>
      </a:accent6>
      <a:hlink>
        <a:srgbClr val="007BB6"/>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90BDF67B3ABF42A5E0FCFFE023196A" ma:contentTypeVersion="1" ma:contentTypeDescription="Create a new document." ma:contentTypeScope="" ma:versionID="2d3f8931c4f0eec8ec6fe1d4ce3de660">
  <xsd:schema xmlns:xsd="http://www.w3.org/2001/XMLSchema" xmlns:xs="http://www.w3.org/2001/XMLSchema" xmlns:p="http://schemas.microsoft.com/office/2006/metadata/properties" xmlns:ns1="http://schemas.microsoft.com/sharepoint/v3" targetNamespace="http://schemas.microsoft.com/office/2006/metadata/properties" ma:root="true" ma:fieldsID="af800a536deda50a018f3a1ef5619ea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9283707-8830-4F58-8875-EA028325DD2D}">
  <ds:schemaRefs>
    <ds:schemaRef ds:uri="http://schemas.microsoft.com/sharepoint/v3/contenttype/forms"/>
  </ds:schemaRefs>
</ds:datastoreItem>
</file>

<file path=customXml/itemProps2.xml><?xml version="1.0" encoding="utf-8"?>
<ds:datastoreItem xmlns:ds="http://schemas.openxmlformats.org/officeDocument/2006/customXml" ds:itemID="{F9E9C15B-2140-4BE3-9ECE-EBD61BC11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0791C4-122E-455C-9DDE-B78ACD4809F5}">
  <ds:schemaRef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335</TotalTime>
  <Words>2073</Words>
  <Application>Microsoft Office PowerPoint</Application>
  <PresentationFormat>Widescreen</PresentationFormat>
  <Paragraphs>238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Noto Sans Symbols</vt:lpstr>
      <vt:lpstr>Times New Roman</vt:lpstr>
      <vt:lpstr>EPION2018Theme</vt:lpstr>
      <vt:lpstr>Clinic Name/Name of presentation</vt:lpstr>
      <vt:lpstr>Outline</vt:lpstr>
      <vt:lpstr>What is psychosis?</vt:lpstr>
      <vt:lpstr>What is psychosis?</vt:lpstr>
      <vt:lpstr>What is psychosis?  </vt:lpstr>
      <vt:lpstr>What is psychosis?  </vt:lpstr>
      <vt:lpstr>What is psychosis? </vt:lpstr>
      <vt:lpstr>What is psychosis? </vt:lpstr>
      <vt:lpstr>Early psychosis intervention</vt:lpstr>
      <vt:lpstr>Early Psychosis Intervention services</vt:lpstr>
      <vt:lpstr>Our Early Psychosis Intervention program</vt:lpstr>
      <vt:lpstr>PowerPoint Presentation</vt:lpstr>
      <vt:lpstr>Resources</vt:lpstr>
      <vt:lpstr>Additional modules/EPION slide decks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 Name/Name of presentation</dc:title>
  <dc:creator>Brian Cooper - Cleghorn Program</dc:creator>
  <cp:lastModifiedBy>Lindsay Turner</cp:lastModifiedBy>
  <cp:revision>37</cp:revision>
  <dcterms:modified xsi:type="dcterms:W3CDTF">2022-04-26T19:02:23Z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0x0101000690BDF67B3ABF42A5E0FCFFE023196A</vt:lpwstr>
  </property>
</Properties>
</file>